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256" r:id="rId2"/>
    <p:sldId id="257" r:id="rId3"/>
    <p:sldId id="262" r:id="rId4"/>
    <p:sldId id="263" r:id="rId5"/>
    <p:sldId id="268" r:id="rId6"/>
    <p:sldId id="269" r:id="rId7"/>
    <p:sldId id="264" r:id="rId8"/>
    <p:sldId id="270" r:id="rId9"/>
    <p:sldId id="271" r:id="rId10"/>
    <p:sldId id="272" r:id="rId11"/>
    <p:sldId id="273" r:id="rId12"/>
    <p:sldId id="274" r:id="rId13"/>
    <p:sldId id="275" r:id="rId14"/>
    <p:sldId id="276" r:id="rId15"/>
    <p:sldId id="277" r:id="rId16"/>
    <p:sldId id="258"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59" r:id="rId38"/>
    <p:sldId id="298" r:id="rId39"/>
    <p:sldId id="299" r:id="rId40"/>
    <p:sldId id="300" r:id="rId41"/>
    <p:sldId id="301" r:id="rId42"/>
    <p:sldId id="303" r:id="rId43"/>
    <p:sldId id="302" r:id="rId44"/>
    <p:sldId id="304" r:id="rId45"/>
    <p:sldId id="261" r:id="rId46"/>
    <p:sldId id="26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0" autoAdjust="0"/>
    <p:restoredTop sz="76148" autoAdjust="0"/>
  </p:normalViewPr>
  <p:slideViewPr>
    <p:cSldViewPr snapToGrid="0">
      <p:cViewPr varScale="1">
        <p:scale>
          <a:sx n="127" d="100"/>
          <a:sy n="127" d="100"/>
        </p:scale>
        <p:origin x="1528" y="184"/>
      </p:cViewPr>
      <p:guideLst/>
    </p:cSldViewPr>
  </p:slideViewPr>
  <p:outlineViewPr>
    <p:cViewPr>
      <p:scale>
        <a:sx n="33" d="100"/>
        <a:sy n="33" d="100"/>
      </p:scale>
      <p:origin x="0" y="-2568"/>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ge Ugur" userId="09b6e4e4-6852-4a4f-97b3-a0a5a4222a28" providerId="ADAL" clId="{14CCD294-4C2A-45AC-8CFD-A9A4870E59D6}"/>
    <pc:docChg chg="custSel modSld">
      <pc:chgData name="Ege Ugur" userId="09b6e4e4-6852-4a4f-97b3-a0a5a4222a28" providerId="ADAL" clId="{14CCD294-4C2A-45AC-8CFD-A9A4870E59D6}" dt="2025-06-05T17:12:43.778" v="11" actId="20577"/>
      <pc:docMkLst>
        <pc:docMk/>
      </pc:docMkLst>
      <pc:sldChg chg="modSp mod">
        <pc:chgData name="Ege Ugur" userId="09b6e4e4-6852-4a4f-97b3-a0a5a4222a28" providerId="ADAL" clId="{14CCD294-4C2A-45AC-8CFD-A9A4870E59D6}" dt="2025-06-05T17:12:23.579" v="3" actId="20577"/>
        <pc:sldMkLst>
          <pc:docMk/>
          <pc:sldMk cId="3597708742" sldId="257"/>
        </pc:sldMkLst>
        <pc:spChg chg="mod">
          <ac:chgData name="Ege Ugur" userId="09b6e4e4-6852-4a4f-97b3-a0a5a4222a28" providerId="ADAL" clId="{14CCD294-4C2A-45AC-8CFD-A9A4870E59D6}" dt="2025-06-05T17:11:58.702" v="2" actId="5793"/>
          <ac:spMkLst>
            <pc:docMk/>
            <pc:sldMk cId="3597708742" sldId="257"/>
            <ac:spMk id="3" creationId="{415D7A5E-DBD7-5C1F-74A0-225F995238DC}"/>
          </ac:spMkLst>
        </pc:spChg>
        <pc:spChg chg="mod">
          <ac:chgData name="Ege Ugur" userId="09b6e4e4-6852-4a4f-97b3-a0a5a4222a28" providerId="ADAL" clId="{14CCD294-4C2A-45AC-8CFD-A9A4870E59D6}" dt="2025-06-05T17:12:23.579" v="3" actId="20577"/>
          <ac:spMkLst>
            <pc:docMk/>
            <pc:sldMk cId="3597708742" sldId="257"/>
            <ac:spMk id="4" creationId="{C1E13939-6C77-21CD-54B1-2A3BD0BA0BA6}"/>
          </ac:spMkLst>
        </pc:spChg>
      </pc:sldChg>
      <pc:sldChg chg="modSp mod">
        <pc:chgData name="Ege Ugur" userId="09b6e4e4-6852-4a4f-97b3-a0a5a4222a28" providerId="ADAL" clId="{14CCD294-4C2A-45AC-8CFD-A9A4870E59D6}" dt="2025-06-05T17:12:31.358" v="5" actId="20577"/>
        <pc:sldMkLst>
          <pc:docMk/>
          <pc:sldMk cId="456712649" sldId="258"/>
        </pc:sldMkLst>
        <pc:spChg chg="mod">
          <ac:chgData name="Ege Ugur" userId="09b6e4e4-6852-4a4f-97b3-a0a5a4222a28" providerId="ADAL" clId="{14CCD294-4C2A-45AC-8CFD-A9A4870E59D6}" dt="2025-06-05T17:12:31.358" v="5" actId="20577"/>
          <ac:spMkLst>
            <pc:docMk/>
            <pc:sldMk cId="456712649" sldId="258"/>
            <ac:spMk id="4" creationId="{8C5221B2-24B4-2DC2-C992-B61D7E4EF560}"/>
          </ac:spMkLst>
        </pc:spChg>
      </pc:sldChg>
      <pc:sldChg chg="modSp mod">
        <pc:chgData name="Ege Ugur" userId="09b6e4e4-6852-4a4f-97b3-a0a5a4222a28" providerId="ADAL" clId="{14CCD294-4C2A-45AC-8CFD-A9A4870E59D6}" dt="2025-06-05T17:12:35.311" v="7" actId="20577"/>
        <pc:sldMkLst>
          <pc:docMk/>
          <pc:sldMk cId="3654744627" sldId="259"/>
        </pc:sldMkLst>
        <pc:spChg chg="mod">
          <ac:chgData name="Ege Ugur" userId="09b6e4e4-6852-4a4f-97b3-a0a5a4222a28" providerId="ADAL" clId="{14CCD294-4C2A-45AC-8CFD-A9A4870E59D6}" dt="2025-06-05T17:12:35.311" v="7" actId="20577"/>
          <ac:spMkLst>
            <pc:docMk/>
            <pc:sldMk cId="3654744627" sldId="259"/>
            <ac:spMk id="4" creationId="{23AD03E9-5591-2E76-0ED9-17CC80D9F3A5}"/>
          </ac:spMkLst>
        </pc:spChg>
      </pc:sldChg>
      <pc:sldChg chg="modSp mod">
        <pc:chgData name="Ege Ugur" userId="09b6e4e4-6852-4a4f-97b3-a0a5a4222a28" providerId="ADAL" clId="{14CCD294-4C2A-45AC-8CFD-A9A4870E59D6}" dt="2025-06-05T17:12:43.778" v="11" actId="20577"/>
        <pc:sldMkLst>
          <pc:docMk/>
          <pc:sldMk cId="2409355437" sldId="260"/>
        </pc:sldMkLst>
        <pc:spChg chg="mod">
          <ac:chgData name="Ege Ugur" userId="09b6e4e4-6852-4a4f-97b3-a0a5a4222a28" providerId="ADAL" clId="{14CCD294-4C2A-45AC-8CFD-A9A4870E59D6}" dt="2025-06-05T17:12:43.778" v="11" actId="20577"/>
          <ac:spMkLst>
            <pc:docMk/>
            <pc:sldMk cId="2409355437" sldId="260"/>
            <ac:spMk id="4" creationId="{93ED8018-3DB4-1E2A-8B45-3DF7D284DC1B}"/>
          </ac:spMkLst>
        </pc:spChg>
      </pc:sldChg>
      <pc:sldChg chg="modSp mod">
        <pc:chgData name="Ege Ugur" userId="09b6e4e4-6852-4a4f-97b3-a0a5a4222a28" providerId="ADAL" clId="{14CCD294-4C2A-45AC-8CFD-A9A4870E59D6}" dt="2025-06-05T17:12:39.731" v="9" actId="20577"/>
        <pc:sldMkLst>
          <pc:docMk/>
          <pc:sldMk cId="3369583438" sldId="261"/>
        </pc:sldMkLst>
        <pc:spChg chg="mod">
          <ac:chgData name="Ege Ugur" userId="09b6e4e4-6852-4a4f-97b3-a0a5a4222a28" providerId="ADAL" clId="{14CCD294-4C2A-45AC-8CFD-A9A4870E59D6}" dt="2025-06-05T17:12:39.731" v="9" actId="20577"/>
          <ac:spMkLst>
            <pc:docMk/>
            <pc:sldMk cId="3369583438" sldId="261"/>
            <ac:spMk id="4" creationId="{B99FEBE5-5F77-2183-1215-F5C3A5FA7CF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5EF879-70FA-1A75-DDD8-4EFE24C3FB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AD67FE7-58D5-80D5-2B72-873C8C0426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B16A19-6E7C-4903-9063-6CFB1FE8AAB2}" type="datetimeFigureOut">
              <a:rPr lang="en-GB" smtClean="0"/>
              <a:t>11/06/2025</a:t>
            </a:fld>
            <a:endParaRPr lang="en-GB"/>
          </a:p>
        </p:txBody>
      </p:sp>
      <p:sp>
        <p:nvSpPr>
          <p:cNvPr id="4" name="Footer Placeholder 3">
            <a:extLst>
              <a:ext uri="{FF2B5EF4-FFF2-40B4-BE49-F238E27FC236}">
                <a16:creationId xmlns:a16="http://schemas.microsoft.com/office/drawing/2014/main" id="{A33145CE-E8A7-3EA8-5F91-10EDE8EF96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8624048-C73F-2A8C-B8BF-3889E95E3F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14D4A6-95F7-4447-BCE8-CC026E07AF30}" type="slidenum">
              <a:rPr lang="en-GB" smtClean="0"/>
              <a:t>‹#›</a:t>
            </a:fld>
            <a:endParaRPr lang="en-GB"/>
          </a:p>
        </p:txBody>
      </p:sp>
    </p:spTree>
    <p:extLst>
      <p:ext uri="{BB962C8B-B14F-4D97-AF65-F5344CB8AC3E}">
        <p14:creationId xmlns:p14="http://schemas.microsoft.com/office/powerpoint/2010/main" val="105200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114B2-371A-4612-8AE8-D0A9F832B888}" type="datetimeFigureOut">
              <a:rPr lang="en-GB" smtClean="0"/>
              <a:t>11/06/2025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E3CFE-0537-4E81-A81F-26B0E9C3F796}" type="slidenum">
              <a:rPr lang="en-GB" smtClean="0"/>
              <a:t>‹#›</a:t>
            </a:fld>
            <a:endParaRPr lang="en-GB"/>
          </a:p>
        </p:txBody>
      </p:sp>
    </p:spTree>
    <p:extLst>
      <p:ext uri="{BB962C8B-B14F-4D97-AF65-F5344CB8AC3E}">
        <p14:creationId xmlns:p14="http://schemas.microsoft.com/office/powerpoint/2010/main" val="955850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1</a:t>
            </a:fld>
            <a:endParaRPr lang="en-GB"/>
          </a:p>
        </p:txBody>
      </p:sp>
    </p:spTree>
    <p:extLst>
      <p:ext uri="{BB962C8B-B14F-4D97-AF65-F5344CB8AC3E}">
        <p14:creationId xmlns:p14="http://schemas.microsoft.com/office/powerpoint/2010/main" val="1014328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the LDO circuit using LF50 LDO. It converts the protected battery voltage into a stable 5V output. We placed input and output capacitors as recommended in the datasheet to get voltage stability.</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10</a:t>
            </a:fld>
            <a:endParaRPr lang="en-GB"/>
          </a:p>
        </p:txBody>
      </p:sp>
    </p:spTree>
    <p:extLst>
      <p:ext uri="{BB962C8B-B14F-4D97-AF65-F5344CB8AC3E}">
        <p14:creationId xmlns:p14="http://schemas.microsoft.com/office/powerpoint/2010/main" val="2118124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the circuit schematic of the MCP2561 CAN transceiver. It enables CAN communication between the MCU and external devices. We added these resistors to improve signal integrity. </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11</a:t>
            </a:fld>
            <a:endParaRPr lang="en-GB"/>
          </a:p>
        </p:txBody>
      </p:sp>
    </p:spTree>
    <p:extLst>
      <p:ext uri="{BB962C8B-B14F-4D97-AF65-F5344CB8AC3E}">
        <p14:creationId xmlns:p14="http://schemas.microsoft.com/office/powerpoint/2010/main" val="159651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the schematic of our microcontroller, the dsPIC33. We connected all power, reset, and programming pins. Also, we connected the UART and CAN communication pins through remappable peripherals.</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12</a:t>
            </a:fld>
            <a:endParaRPr lang="en-GB"/>
          </a:p>
        </p:txBody>
      </p:sp>
    </p:spTree>
    <p:extLst>
      <p:ext uri="{BB962C8B-B14F-4D97-AF65-F5344CB8AC3E}">
        <p14:creationId xmlns:p14="http://schemas.microsoft.com/office/powerpoint/2010/main" val="1082022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our voltage protection circuit. We used a Schottky diode for reverse polarity protection and a TVS diode to prevent voltage spikes.</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13</a:t>
            </a:fld>
            <a:endParaRPr lang="en-GB"/>
          </a:p>
        </p:txBody>
      </p:sp>
    </p:spTree>
    <p:extLst>
      <p:ext uri="{BB962C8B-B14F-4D97-AF65-F5344CB8AC3E}">
        <p14:creationId xmlns:p14="http://schemas.microsoft.com/office/powerpoint/2010/main" val="3899673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lastly, this pin header connector is the interface between our PCB and external systems. </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ayt Numarası Yer Tutucusu 3"/>
          <p:cNvSpPr>
            <a:spLocks noGrp="1"/>
          </p:cNvSpPr>
          <p:nvPr>
            <p:ph type="sldNum" sz="quarter" idx="10"/>
          </p:nvPr>
        </p:nvSpPr>
        <p:spPr/>
        <p:txBody>
          <a:bodyPr/>
          <a:lstStyle/>
          <a:p>
            <a:fld id="{59FE3CFE-0537-4E81-A81F-26B0E9C3F796}" type="slidenum">
              <a:rPr lang="en-GB" smtClean="0"/>
              <a:t>14</a:t>
            </a:fld>
            <a:endParaRPr lang="en-GB"/>
          </a:p>
        </p:txBody>
      </p:sp>
    </p:spTree>
    <p:extLst>
      <p:ext uri="{BB962C8B-B14F-4D97-AF65-F5344CB8AC3E}">
        <p14:creationId xmlns:p14="http://schemas.microsoft.com/office/powerpoint/2010/main" val="2629509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After completing the circuit schematics, we assigned accurate footprints to each component. This step ensures that all physical dimensions, pin mappings, and pad sizes are properly matched before PCB layout. </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15</a:t>
            </a:fld>
            <a:endParaRPr lang="en-GB"/>
          </a:p>
        </p:txBody>
      </p:sp>
    </p:spTree>
    <p:extLst>
      <p:ext uri="{BB962C8B-B14F-4D97-AF65-F5344CB8AC3E}">
        <p14:creationId xmlns:p14="http://schemas.microsoft.com/office/powerpoint/2010/main" val="543852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Then we moved on to PCB layout design. We kept the UART and CAN traces short and direct to reduce noise. Also, CAN traces have 120-ohm impedance to prevent signal delay. Decoupling capacitors were located near the power pins for stability. </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PCB has 4-layers. The first and fourth layers are signal layers. Components communicate with each other in these layers. The second layer is the ground layer. There is only one copper plate in this layer. The third layer is the power layer. This 4-layered approach provides better signal integrity and protects our circuit from noise and electromagnetic interference. Also, extra layers help heat distribution.</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16</a:t>
            </a:fld>
            <a:endParaRPr lang="en-GB"/>
          </a:p>
        </p:txBody>
      </p:sp>
    </p:spTree>
    <p:extLst>
      <p:ext uri="{BB962C8B-B14F-4D97-AF65-F5344CB8AC3E}">
        <p14:creationId xmlns:p14="http://schemas.microsoft.com/office/powerpoint/2010/main" val="848024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you can see in the Figure, this is the 3D view of our PCB. We named each connector pin, which was very helpful in later stages.</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17</a:t>
            </a:fld>
            <a:endParaRPr lang="en-GB"/>
          </a:p>
        </p:txBody>
      </p:sp>
    </p:spTree>
    <p:extLst>
      <p:ext uri="{BB962C8B-B14F-4D97-AF65-F5344CB8AC3E}">
        <p14:creationId xmlns:p14="http://schemas.microsoft.com/office/powerpoint/2010/main" val="2522647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this is the manufactured PCB. It is quite similar to the 3D view. İsmail will explain the software development section.</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18</a:t>
            </a:fld>
            <a:endParaRPr lang="en-GB"/>
          </a:p>
        </p:txBody>
      </p:sp>
    </p:spTree>
    <p:extLst>
      <p:ext uri="{BB962C8B-B14F-4D97-AF65-F5344CB8AC3E}">
        <p14:creationId xmlns:p14="http://schemas.microsoft.com/office/powerpoint/2010/main" val="3760908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19</a:t>
            </a:fld>
            <a:endParaRPr lang="en-GB"/>
          </a:p>
        </p:txBody>
      </p:sp>
    </p:spTree>
    <p:extLst>
      <p:ext uri="{BB962C8B-B14F-4D97-AF65-F5344CB8AC3E}">
        <p14:creationId xmlns:p14="http://schemas.microsoft.com/office/powerpoint/2010/main" val="2634482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begin with a brief introduction to ECUs. Electronic Control Units are specialized embedded systems in vehicles. They manage electrical subsystems by processing sensor inputs and sending control signals using both hardware and software. Their role is critical—they handle functions like engine control, braking, and communication between different parts of the vehicle. Overall, ECUs are essential for ensuring safety, precision, and efficiency in modern automotive systems.”</a:t>
            </a:r>
            <a:endParaRPr lang="tr-TR" dirty="0"/>
          </a:p>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2</a:t>
            </a:fld>
            <a:endParaRPr lang="en-GB"/>
          </a:p>
        </p:txBody>
      </p:sp>
    </p:spTree>
    <p:extLst>
      <p:ext uri="{BB962C8B-B14F-4D97-AF65-F5344CB8AC3E}">
        <p14:creationId xmlns:p14="http://schemas.microsoft.com/office/powerpoint/2010/main" val="397774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“For serial communication between the ECU and external devices, we used the UART1 module of the dsPIC33EV128GM104. The peripheral was configured as 8 data bits, no parity, and 1 stop bit—commonly known as 8N1. On the right, you can see the formula we used to calculate the baud rate setting. With a clock frequency of 3.685 MHz and a target baud rate of 9600, the U1BRG register is set to approximately 23 to achieve accurate timing.”</a:t>
            </a:r>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20</a:t>
            </a:fld>
            <a:endParaRPr lang="en-GB"/>
          </a:p>
        </p:txBody>
      </p:sp>
    </p:spTree>
    <p:extLst>
      <p:ext uri="{BB962C8B-B14F-4D97-AF65-F5344CB8AC3E}">
        <p14:creationId xmlns:p14="http://schemas.microsoft.com/office/powerpoint/2010/main" val="1618705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21</a:t>
            </a:fld>
            <a:endParaRPr lang="en-GB"/>
          </a:p>
        </p:txBody>
      </p:sp>
    </p:spTree>
    <p:extLst>
      <p:ext uri="{BB962C8B-B14F-4D97-AF65-F5344CB8AC3E}">
        <p14:creationId xmlns:p14="http://schemas.microsoft.com/office/powerpoint/2010/main" val="622058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“In this part of the project, we used UART to control the PWM signal parameters in real time. The left side shows how we calculate the PWM period and duty cycle based on the desired frequency and percentage. The right side shows our UART command parser. If the character ‘D’ is received, the buffer is interpreted as a duty cycle value. If ‘F’ is received, it updates the frequency. This way, we can dynamically change PWM settings from a GUI or serial terminal without resetting the system.”</a:t>
            </a:r>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22</a:t>
            </a:fld>
            <a:endParaRPr lang="en-GB"/>
          </a:p>
        </p:txBody>
      </p:sp>
    </p:spTree>
    <p:extLst>
      <p:ext uri="{BB962C8B-B14F-4D97-AF65-F5344CB8AC3E}">
        <p14:creationId xmlns:p14="http://schemas.microsoft.com/office/powerpoint/2010/main" val="3637411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23</a:t>
            </a:fld>
            <a:endParaRPr lang="en-GB"/>
          </a:p>
        </p:txBody>
      </p:sp>
    </p:spTree>
    <p:extLst>
      <p:ext uri="{BB962C8B-B14F-4D97-AF65-F5344CB8AC3E}">
        <p14:creationId xmlns:p14="http://schemas.microsoft.com/office/powerpoint/2010/main" val="1922417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24</a:t>
            </a:fld>
            <a:endParaRPr lang="en-GB"/>
          </a:p>
        </p:txBody>
      </p:sp>
    </p:spTree>
    <p:extLst>
      <p:ext uri="{BB962C8B-B14F-4D97-AF65-F5344CB8AC3E}">
        <p14:creationId xmlns:p14="http://schemas.microsoft.com/office/powerpoint/2010/main" val="322420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25</a:t>
            </a:fld>
            <a:endParaRPr lang="en-GB"/>
          </a:p>
        </p:txBody>
      </p:sp>
    </p:spTree>
    <p:extLst>
      <p:ext uri="{BB962C8B-B14F-4D97-AF65-F5344CB8AC3E}">
        <p14:creationId xmlns:p14="http://schemas.microsoft.com/office/powerpoint/2010/main" val="946653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26</a:t>
            </a:fld>
            <a:endParaRPr lang="en-GB"/>
          </a:p>
        </p:txBody>
      </p:sp>
    </p:spTree>
    <p:extLst>
      <p:ext uri="{BB962C8B-B14F-4D97-AF65-F5344CB8AC3E}">
        <p14:creationId xmlns:p14="http://schemas.microsoft.com/office/powerpoint/2010/main" val="4101111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27</a:t>
            </a:fld>
            <a:endParaRPr lang="en-GB"/>
          </a:p>
        </p:txBody>
      </p:sp>
    </p:spTree>
    <p:extLst>
      <p:ext uri="{BB962C8B-B14F-4D97-AF65-F5344CB8AC3E}">
        <p14:creationId xmlns:p14="http://schemas.microsoft.com/office/powerpoint/2010/main" val="1942786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bootloader is a software component that runs before the main application to load new firmware into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our design, it securely updates firmware via UART communication.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works without external programmers like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PICkit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also ensures memory integrity.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shown, it starts from address 0x0000 to 0x2400.</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noProof="0"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28</a:t>
            </a:fld>
            <a:endParaRPr lang="en-GB"/>
          </a:p>
        </p:txBody>
      </p:sp>
    </p:spTree>
    <p:extLst>
      <p:ext uri="{BB962C8B-B14F-4D97-AF65-F5344CB8AC3E}">
        <p14:creationId xmlns:p14="http://schemas.microsoft.com/office/powerpoint/2010/main" val="225387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trigger the bootloader, we implemented a UART-controlled entry mechanism.</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start, the microcontroller waits for a short period and listens for the character 'b' via UART.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character ‘b’ is received, the microcontroller enters bootloader mode. Otherwise, it runs the main application. </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noProof="0"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29</a:t>
            </a:fld>
            <a:endParaRPr lang="en-GB"/>
          </a:p>
        </p:txBody>
      </p:sp>
    </p:spTree>
    <p:extLst>
      <p:ext uri="{BB962C8B-B14F-4D97-AF65-F5344CB8AC3E}">
        <p14:creationId xmlns:p14="http://schemas.microsoft.com/office/powerpoint/2010/main" val="3807146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“Once ECUs are placed inside a vehicle, accessing their programming pins becomes difficult or even impossible. Additionally, as ECUs grow more complex, traditional testing methods are no longer sufficient. Our solution is to use a bootloader that allows firmware updates over UART without physical access. Alongside that, we developed innovative test software that simulates real-world scenarios, enabling automated validation of ECU functions while the device remains installed in the vehicle.”</a:t>
            </a:r>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3</a:t>
            </a:fld>
            <a:endParaRPr lang="en-GB"/>
          </a:p>
        </p:txBody>
      </p:sp>
    </p:spTree>
    <p:extLst>
      <p:ext uri="{BB962C8B-B14F-4D97-AF65-F5344CB8AC3E}">
        <p14:creationId xmlns:p14="http://schemas.microsoft.com/office/powerpoint/2010/main" val="1641702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also add an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enterbootloader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button to our GUI.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it allows users to set PWM values and also enter bootloader mode by clicking a single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GUI automatically detects available ports and provides real-time feedback, as İsmail mentioned.</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noProof="0"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30</a:t>
            </a:fld>
            <a:endParaRPr lang="en-GB"/>
          </a:p>
        </p:txBody>
      </p:sp>
    </p:spTree>
    <p:extLst>
      <p:ext uri="{BB962C8B-B14F-4D97-AF65-F5344CB8AC3E}">
        <p14:creationId xmlns:p14="http://schemas.microsoft.com/office/powerpoint/2010/main" val="2093607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Calibri" panose="020F0502020204030204" pitchFamily="34" charset="0"/>
              </a:rPr>
              <a:t>When the user clicks the ‘Enter Bootloader’ button, the GUI first sends a 'b' character to stop the currently running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Calibri" panose="020F0502020204030204" pitchFamily="34" charset="0"/>
              </a:rPr>
              <a:t>Then it sends another 'b' after reset to trigger bootloader mode on the microcontroller.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Calibri" panose="020F0502020204030204" pitchFamily="34" charset="0"/>
              </a:rPr>
              <a:t>As shown in the terminal output, both commands are sent successfully over the UART.</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noProof="0"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31</a:t>
            </a:fld>
            <a:endParaRPr lang="en-GB"/>
          </a:p>
        </p:txBody>
      </p:sp>
    </p:spTree>
    <p:extLst>
      <p:ext uri="{BB962C8B-B14F-4D97-AF65-F5344CB8AC3E}">
        <p14:creationId xmlns:p14="http://schemas.microsoft.com/office/powerpoint/2010/main" val="617167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After entering bootloader mode, we used Microchip’s Unified Bootloader Host Application to upload the new firmware.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As shown in the Figure, first you should choose your microcontroller type. </a:t>
            </a:r>
            <a:endParaRPr lang="en-TR" sz="1800">
              <a:effectLst/>
              <a:latin typeface="Times New Roman" panose="02020603050405020304" pitchFamily="18" charset="0"/>
              <a:ea typeface="Times New Roman" panose="02020603050405020304" pitchFamily="18" charset="0"/>
            </a:endParaRPr>
          </a:p>
          <a:p>
            <a:endParaRPr lang="en-US" noProof="0"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32</a:t>
            </a:fld>
            <a:endParaRPr lang="en-GB"/>
          </a:p>
        </p:txBody>
      </p:sp>
    </p:spTree>
    <p:extLst>
      <p:ext uri="{BB962C8B-B14F-4D97-AF65-F5344CB8AC3E}">
        <p14:creationId xmlns:p14="http://schemas.microsoft.com/office/powerpoint/2010/main" val="2359926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Then, we load the application’s HEX file into the UBHA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On the left, you can see the file selection window.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After selection, as shown on the right, the file is ready to be programmed into the microcontroller’s memory.</a:t>
            </a:r>
            <a:endParaRPr lang="en-TR" sz="1800">
              <a:effectLst/>
              <a:latin typeface="Times New Roman" panose="02020603050405020304" pitchFamily="18" charset="0"/>
              <a:ea typeface="Times New Roman" panose="02020603050405020304" pitchFamily="18" charset="0"/>
            </a:endParaRPr>
          </a:p>
          <a:p>
            <a:endParaRPr lang="en-US" noProof="0"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33</a:t>
            </a:fld>
            <a:endParaRPr lang="en-GB"/>
          </a:p>
        </p:txBody>
      </p:sp>
    </p:spTree>
    <p:extLst>
      <p:ext uri="{BB962C8B-B14F-4D97-AF65-F5344CB8AC3E}">
        <p14:creationId xmlns:p14="http://schemas.microsoft.com/office/powerpoint/2010/main" val="1178821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But before starting the programming process, we need to configure the correct communication settings.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As shown here, the protocol is set to serial, and the baud rate is manually adjusted.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These settings must be similar to the microcontroller’s bootloader configuration to ensure a successful connection and data transfer.</a:t>
            </a:r>
            <a:endParaRPr lang="en-TR" sz="1800">
              <a:effectLst/>
              <a:latin typeface="Times New Roman" panose="02020603050405020304" pitchFamily="18" charset="0"/>
              <a:ea typeface="Times New Roman" panose="02020603050405020304" pitchFamily="18" charset="0"/>
            </a:endParaRPr>
          </a:p>
          <a:p>
            <a:endParaRPr lang="en-US" noProof="0"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34</a:t>
            </a:fld>
            <a:endParaRPr lang="en-GB"/>
          </a:p>
        </p:txBody>
      </p:sp>
    </p:spTree>
    <p:extLst>
      <p:ext uri="{BB962C8B-B14F-4D97-AF65-F5344CB8AC3E}">
        <p14:creationId xmlns:p14="http://schemas.microsoft.com/office/powerpoint/2010/main" val="1694523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You can see the programming process. On the left, the HEX file is being written to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On the right, the operation has completed successfully.</a:t>
            </a:r>
            <a:endParaRPr lang="en-TR" sz="1800">
              <a:effectLst/>
              <a:latin typeface="Times New Roman" panose="02020603050405020304" pitchFamily="18" charset="0"/>
              <a:ea typeface="Times New Roman" panose="02020603050405020304" pitchFamily="18" charset="0"/>
            </a:endParaRPr>
          </a:p>
          <a:p>
            <a:endParaRPr lang="en-US" noProof="0"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35</a:t>
            </a:fld>
            <a:endParaRPr lang="en-GB"/>
          </a:p>
        </p:txBody>
      </p:sp>
    </p:spTree>
    <p:extLst>
      <p:ext uri="{BB962C8B-B14F-4D97-AF65-F5344CB8AC3E}">
        <p14:creationId xmlns:p14="http://schemas.microsoft.com/office/powerpoint/2010/main" val="815072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Also, we implemented two security methods to ensure data integrity.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The first one is Checksum, which simply adds up all data bytes. It’s fast, but limited in detecting complex errors.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So we also use CRC-32, which is more reliable and it can detect bit-flips, burst errors, and even intentional modifications.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CRC is applied during both transmission and verification, and if a mismatch is found, the bootloader automatically rejects the block and requests retransmission.</a:t>
            </a:r>
            <a:endParaRPr lang="en-TR" sz="1800">
              <a:effectLst/>
              <a:latin typeface="Times New Roman" panose="02020603050405020304" pitchFamily="18" charset="0"/>
              <a:ea typeface="Times New Roman" panose="02020603050405020304" pitchFamily="18" charset="0"/>
            </a:endParaRPr>
          </a:p>
          <a:p>
            <a:endParaRPr lang="en-US" noProof="0"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36</a:t>
            </a:fld>
            <a:endParaRPr lang="en-GB"/>
          </a:p>
        </p:txBody>
      </p:sp>
    </p:spTree>
    <p:extLst>
      <p:ext uri="{BB962C8B-B14F-4D97-AF65-F5344CB8AC3E}">
        <p14:creationId xmlns:p14="http://schemas.microsoft.com/office/powerpoint/2010/main" val="3958543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37</a:t>
            </a:fld>
            <a:endParaRPr lang="en-GB"/>
          </a:p>
        </p:txBody>
      </p:sp>
    </p:spTree>
    <p:extLst>
      <p:ext uri="{BB962C8B-B14F-4D97-AF65-F5344CB8AC3E}">
        <p14:creationId xmlns:p14="http://schemas.microsoft.com/office/powerpoint/2010/main" val="3255149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38</a:t>
            </a:fld>
            <a:endParaRPr lang="en-GB"/>
          </a:p>
        </p:txBody>
      </p:sp>
    </p:spTree>
    <p:extLst>
      <p:ext uri="{BB962C8B-B14F-4D97-AF65-F5344CB8AC3E}">
        <p14:creationId xmlns:p14="http://schemas.microsoft.com/office/powerpoint/2010/main" val="1774315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39</a:t>
            </a:fld>
            <a:endParaRPr lang="en-GB"/>
          </a:p>
        </p:txBody>
      </p:sp>
    </p:spTree>
    <p:extLst>
      <p:ext uri="{BB962C8B-B14F-4D97-AF65-F5344CB8AC3E}">
        <p14:creationId xmlns:p14="http://schemas.microsoft.com/office/powerpoint/2010/main" val="2469231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“The goal of our project is to design and implement a reliable bootloader that allows ECU firmware updates over a serial interface, without needing external tools. The bootloader must ensure both security and memory protection during the update. Additionally, we aimed to create a comprehensive test software that simulates different scenarios to verify the bootloader’s correctness, robustness, and performance under various conditions.”</a:t>
            </a:r>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4</a:t>
            </a:fld>
            <a:endParaRPr lang="en-GB"/>
          </a:p>
        </p:txBody>
      </p:sp>
    </p:spTree>
    <p:extLst>
      <p:ext uri="{BB962C8B-B14F-4D97-AF65-F5344CB8AC3E}">
        <p14:creationId xmlns:p14="http://schemas.microsoft.com/office/powerpoint/2010/main" val="4195955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40</a:t>
            </a:fld>
            <a:endParaRPr lang="en-GB"/>
          </a:p>
        </p:txBody>
      </p:sp>
    </p:spTree>
    <p:extLst>
      <p:ext uri="{BB962C8B-B14F-4D97-AF65-F5344CB8AC3E}">
        <p14:creationId xmlns:p14="http://schemas.microsoft.com/office/powerpoint/2010/main" val="1813312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41</a:t>
            </a:fld>
            <a:endParaRPr lang="en-GB"/>
          </a:p>
        </p:txBody>
      </p:sp>
    </p:spTree>
    <p:extLst>
      <p:ext uri="{BB962C8B-B14F-4D97-AF65-F5344CB8AC3E}">
        <p14:creationId xmlns:p14="http://schemas.microsoft.com/office/powerpoint/2010/main" val="3428284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42</a:t>
            </a:fld>
            <a:endParaRPr lang="en-GB"/>
          </a:p>
        </p:txBody>
      </p:sp>
    </p:spTree>
    <p:extLst>
      <p:ext uri="{BB962C8B-B14F-4D97-AF65-F5344CB8AC3E}">
        <p14:creationId xmlns:p14="http://schemas.microsoft.com/office/powerpoint/2010/main" val="1975174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43</a:t>
            </a:fld>
            <a:endParaRPr lang="en-GB"/>
          </a:p>
        </p:txBody>
      </p:sp>
    </p:spTree>
    <p:extLst>
      <p:ext uri="{BB962C8B-B14F-4D97-AF65-F5344CB8AC3E}">
        <p14:creationId xmlns:p14="http://schemas.microsoft.com/office/powerpoint/2010/main" val="3344701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44</a:t>
            </a:fld>
            <a:endParaRPr lang="en-GB"/>
          </a:p>
        </p:txBody>
      </p:sp>
    </p:spTree>
    <p:extLst>
      <p:ext uri="{BB962C8B-B14F-4D97-AF65-F5344CB8AC3E}">
        <p14:creationId xmlns:p14="http://schemas.microsoft.com/office/powerpoint/2010/main" val="623292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45</a:t>
            </a:fld>
            <a:endParaRPr lang="en-GB"/>
          </a:p>
        </p:txBody>
      </p:sp>
    </p:spTree>
    <p:extLst>
      <p:ext uri="{BB962C8B-B14F-4D97-AF65-F5344CB8AC3E}">
        <p14:creationId xmlns:p14="http://schemas.microsoft.com/office/powerpoint/2010/main" val="769030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46</a:t>
            </a:fld>
            <a:endParaRPr lang="en-GB"/>
          </a:p>
        </p:txBody>
      </p:sp>
    </p:spTree>
    <p:extLst>
      <p:ext uri="{BB962C8B-B14F-4D97-AF65-F5344CB8AC3E}">
        <p14:creationId xmlns:p14="http://schemas.microsoft.com/office/powerpoint/2010/main" val="197932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5</a:t>
            </a:fld>
            <a:endParaRPr lang="en-GB"/>
          </a:p>
        </p:txBody>
      </p:sp>
    </p:spTree>
    <p:extLst>
      <p:ext uri="{BB962C8B-B14F-4D97-AF65-F5344CB8AC3E}">
        <p14:creationId xmlns:p14="http://schemas.microsoft.com/office/powerpoint/2010/main" val="1637614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9FE3CFE-0537-4E81-A81F-26B0E9C3F796}" type="slidenum">
              <a:rPr lang="en-GB" smtClean="0"/>
              <a:t>6</a:t>
            </a:fld>
            <a:endParaRPr lang="en-GB"/>
          </a:p>
        </p:txBody>
      </p:sp>
    </p:spTree>
    <p:extLst>
      <p:ext uri="{BB962C8B-B14F-4D97-AF65-F5344CB8AC3E}">
        <p14:creationId xmlns:p14="http://schemas.microsoft.com/office/powerpoint/2010/main" val="654877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move to the hardware development part. We created an architecture block diagram to provide a clear overview of this section. This block diagram shows all hardware components and basic connections between them. Our next step is choosing components.</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7</a:t>
            </a:fld>
            <a:endParaRPr lang="en-GB"/>
          </a:p>
        </p:txBody>
      </p:sp>
    </p:spTree>
    <p:extLst>
      <p:ext uri="{BB962C8B-B14F-4D97-AF65-F5344CB8AC3E}">
        <p14:creationId xmlns:p14="http://schemas.microsoft.com/office/powerpoint/2010/main" val="2335345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800" kern="0" dirty="0">
                <a:effectLst/>
                <a:latin typeface="Calibri" panose="020F0502020204030204" pitchFamily="34" charset="0"/>
                <a:ea typeface="Times New Roman" panose="02020603050405020304" pitchFamily="18" charset="0"/>
                <a:cs typeface="Calibri" panose="020F0502020204030204" pitchFamily="34" charset="0"/>
              </a:rPr>
              <a:t>We selected our components to meet automotive requirements. During our research on automotive electronics, we found that the standard battery voltage is 12 volts, but it can vary between 9 and 16 volts. The operating temperature range for automotive electronics is -40°C to 85°C. Also, all components were required to comply with AEC-Q standards, which ensure a certain level of automotive-grade quality and reliability. And also, we chose components that support serial or CAN communication protocols.</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8</a:t>
            </a:fld>
            <a:endParaRPr lang="en-GB"/>
          </a:p>
        </p:txBody>
      </p:sp>
    </p:spTree>
    <p:extLst>
      <p:ext uri="{BB962C8B-B14F-4D97-AF65-F5344CB8AC3E}">
        <p14:creationId xmlns:p14="http://schemas.microsoft.com/office/powerpoint/2010/main" val="2985019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you can see in the Figure, we created a hierarchical schematic structure to simplify the system view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KiCad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This root schematic shows the main block connections. Battery input enters from the connector on the left, passes through voltage protection, and it is regulated to 5V by the LDO. This regulated power goes to the CAN transceiver and the MCU. UART and CAN traces connect the MCU to external systems. I will explain each of these blocks.</a:t>
            </a:r>
            <a:endParaRPr lang="en-TR"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Slayt Numarası Yer Tutucusu 3"/>
          <p:cNvSpPr>
            <a:spLocks noGrp="1"/>
          </p:cNvSpPr>
          <p:nvPr>
            <p:ph type="sldNum" sz="quarter" idx="10"/>
          </p:nvPr>
        </p:nvSpPr>
        <p:spPr/>
        <p:txBody>
          <a:bodyPr/>
          <a:lstStyle/>
          <a:p>
            <a:fld id="{59FE3CFE-0537-4E81-A81F-26B0E9C3F796}" type="slidenum">
              <a:rPr lang="en-GB" smtClean="0"/>
              <a:t>9</a:t>
            </a:fld>
            <a:endParaRPr lang="en-GB"/>
          </a:p>
        </p:txBody>
      </p:sp>
    </p:spTree>
    <p:extLst>
      <p:ext uri="{BB962C8B-B14F-4D97-AF65-F5344CB8AC3E}">
        <p14:creationId xmlns:p14="http://schemas.microsoft.com/office/powerpoint/2010/main" val="1327477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2708-415C-3184-D45E-5CABED6F6A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CD1E518-FA69-3160-8D1C-284623A796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42F895F-7054-9F27-DD71-53F562677F79}"/>
              </a:ext>
            </a:extLst>
          </p:cNvPr>
          <p:cNvSpPr>
            <a:spLocks noGrp="1"/>
          </p:cNvSpPr>
          <p:nvPr>
            <p:ph type="dt" sz="half" idx="10"/>
          </p:nvPr>
        </p:nvSpPr>
        <p:spPr/>
        <p:txBody>
          <a:bodyPr/>
          <a:lstStyle/>
          <a:p>
            <a:r>
              <a:rPr lang="en-US"/>
              <a:t>Spring 2023</a:t>
            </a:r>
            <a:endParaRPr lang="en-GB"/>
          </a:p>
        </p:txBody>
      </p:sp>
      <p:sp>
        <p:nvSpPr>
          <p:cNvPr id="5" name="Footer Placeholder 4">
            <a:extLst>
              <a:ext uri="{FF2B5EF4-FFF2-40B4-BE49-F238E27FC236}">
                <a16:creationId xmlns:a16="http://schemas.microsoft.com/office/drawing/2014/main" id="{FF54CA45-8E88-E125-1422-2DC30737B17A}"/>
              </a:ext>
            </a:extLst>
          </p:cNvPr>
          <p:cNvSpPr>
            <a:spLocks noGrp="1"/>
          </p:cNvSpPr>
          <p:nvPr>
            <p:ph type="ftr" sz="quarter" idx="11"/>
          </p:nvPr>
        </p:nvSpPr>
        <p:spPr/>
        <p:txBody>
          <a:bodyPr/>
          <a:lstStyle/>
          <a:p>
            <a:r>
              <a:rPr lang="en-GB"/>
              <a:t> OMNI-DIRECTIONAL MOBILE ROBOT</a:t>
            </a:r>
          </a:p>
        </p:txBody>
      </p:sp>
      <p:sp>
        <p:nvSpPr>
          <p:cNvPr id="6" name="Slide Number Placeholder 5">
            <a:extLst>
              <a:ext uri="{FF2B5EF4-FFF2-40B4-BE49-F238E27FC236}">
                <a16:creationId xmlns:a16="http://schemas.microsoft.com/office/drawing/2014/main" id="{3DDF81A5-AE70-645A-8C6A-379A60B9EE9D}"/>
              </a:ext>
            </a:extLst>
          </p:cNvPr>
          <p:cNvSpPr>
            <a:spLocks noGrp="1"/>
          </p:cNvSpPr>
          <p:nvPr>
            <p:ph type="sldNum" sz="quarter" idx="12"/>
          </p:nvPr>
        </p:nvSpPr>
        <p:spPr/>
        <p:txBody>
          <a:bodyPr/>
          <a:lstStyle/>
          <a:p>
            <a:fld id="{88EDA3F7-D8E9-479B-A390-91E21751E180}" type="slidenum">
              <a:rPr lang="en-GB" smtClean="0"/>
              <a:t>‹#›</a:t>
            </a:fld>
            <a:endParaRPr lang="en-GB"/>
          </a:p>
        </p:txBody>
      </p:sp>
    </p:spTree>
    <p:extLst>
      <p:ext uri="{BB962C8B-B14F-4D97-AF65-F5344CB8AC3E}">
        <p14:creationId xmlns:p14="http://schemas.microsoft.com/office/powerpoint/2010/main" val="46143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9C4-A810-E588-53E7-4A06E94BEF9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3A84EAD-716A-987E-7B78-855C8E0203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D2840D-61A0-75FA-8BF9-50E63461DE0B}"/>
              </a:ext>
            </a:extLst>
          </p:cNvPr>
          <p:cNvSpPr>
            <a:spLocks noGrp="1"/>
          </p:cNvSpPr>
          <p:nvPr>
            <p:ph type="dt" sz="half" idx="10"/>
          </p:nvPr>
        </p:nvSpPr>
        <p:spPr/>
        <p:txBody>
          <a:bodyPr/>
          <a:lstStyle/>
          <a:p>
            <a:r>
              <a:rPr lang="en-US"/>
              <a:t>Spring 2023</a:t>
            </a:r>
            <a:endParaRPr lang="en-GB"/>
          </a:p>
        </p:txBody>
      </p:sp>
      <p:sp>
        <p:nvSpPr>
          <p:cNvPr id="5" name="Footer Placeholder 4">
            <a:extLst>
              <a:ext uri="{FF2B5EF4-FFF2-40B4-BE49-F238E27FC236}">
                <a16:creationId xmlns:a16="http://schemas.microsoft.com/office/drawing/2014/main" id="{DAD06C90-AEE7-5B06-079A-5CAD60C33F52}"/>
              </a:ext>
            </a:extLst>
          </p:cNvPr>
          <p:cNvSpPr>
            <a:spLocks noGrp="1"/>
          </p:cNvSpPr>
          <p:nvPr>
            <p:ph type="ftr" sz="quarter" idx="11"/>
          </p:nvPr>
        </p:nvSpPr>
        <p:spPr/>
        <p:txBody>
          <a:bodyPr/>
          <a:lstStyle/>
          <a:p>
            <a:r>
              <a:rPr lang="en-GB"/>
              <a:t> OMNI-DIRECTIONAL MOBILE ROBOT</a:t>
            </a:r>
          </a:p>
        </p:txBody>
      </p:sp>
      <p:sp>
        <p:nvSpPr>
          <p:cNvPr id="6" name="Slide Number Placeholder 5">
            <a:extLst>
              <a:ext uri="{FF2B5EF4-FFF2-40B4-BE49-F238E27FC236}">
                <a16:creationId xmlns:a16="http://schemas.microsoft.com/office/drawing/2014/main" id="{88AB6989-DA0D-866F-6E8E-B45171A71647}"/>
              </a:ext>
            </a:extLst>
          </p:cNvPr>
          <p:cNvSpPr>
            <a:spLocks noGrp="1"/>
          </p:cNvSpPr>
          <p:nvPr>
            <p:ph type="sldNum" sz="quarter" idx="12"/>
          </p:nvPr>
        </p:nvSpPr>
        <p:spPr/>
        <p:txBody>
          <a:bodyPr/>
          <a:lstStyle/>
          <a:p>
            <a:fld id="{88EDA3F7-D8E9-479B-A390-91E21751E180}" type="slidenum">
              <a:rPr lang="en-GB" smtClean="0"/>
              <a:t>‹#›</a:t>
            </a:fld>
            <a:endParaRPr lang="en-GB"/>
          </a:p>
        </p:txBody>
      </p:sp>
    </p:spTree>
    <p:extLst>
      <p:ext uri="{BB962C8B-B14F-4D97-AF65-F5344CB8AC3E}">
        <p14:creationId xmlns:p14="http://schemas.microsoft.com/office/powerpoint/2010/main" val="2104231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C8E746-2A25-F8C0-BB9B-FCD43DA40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006004A-3D8B-DB93-1C6A-0D56436146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804726-DD91-CE90-3FDB-48AD71291522}"/>
              </a:ext>
            </a:extLst>
          </p:cNvPr>
          <p:cNvSpPr>
            <a:spLocks noGrp="1"/>
          </p:cNvSpPr>
          <p:nvPr>
            <p:ph type="dt" sz="half" idx="10"/>
          </p:nvPr>
        </p:nvSpPr>
        <p:spPr/>
        <p:txBody>
          <a:bodyPr/>
          <a:lstStyle/>
          <a:p>
            <a:r>
              <a:rPr lang="en-US"/>
              <a:t>Spring 2023</a:t>
            </a:r>
            <a:endParaRPr lang="en-GB"/>
          </a:p>
        </p:txBody>
      </p:sp>
      <p:sp>
        <p:nvSpPr>
          <p:cNvPr id="5" name="Footer Placeholder 4">
            <a:extLst>
              <a:ext uri="{FF2B5EF4-FFF2-40B4-BE49-F238E27FC236}">
                <a16:creationId xmlns:a16="http://schemas.microsoft.com/office/drawing/2014/main" id="{F63319B7-C067-A069-7B5B-21F9500A608B}"/>
              </a:ext>
            </a:extLst>
          </p:cNvPr>
          <p:cNvSpPr>
            <a:spLocks noGrp="1"/>
          </p:cNvSpPr>
          <p:nvPr>
            <p:ph type="ftr" sz="quarter" idx="11"/>
          </p:nvPr>
        </p:nvSpPr>
        <p:spPr/>
        <p:txBody>
          <a:bodyPr/>
          <a:lstStyle/>
          <a:p>
            <a:r>
              <a:rPr lang="en-GB"/>
              <a:t> OMNI-DIRECTIONAL MOBILE ROBOT</a:t>
            </a:r>
          </a:p>
        </p:txBody>
      </p:sp>
      <p:sp>
        <p:nvSpPr>
          <p:cNvPr id="6" name="Slide Number Placeholder 5">
            <a:extLst>
              <a:ext uri="{FF2B5EF4-FFF2-40B4-BE49-F238E27FC236}">
                <a16:creationId xmlns:a16="http://schemas.microsoft.com/office/drawing/2014/main" id="{F78EA18B-1E5C-C160-8B08-C2282E6AF8EF}"/>
              </a:ext>
            </a:extLst>
          </p:cNvPr>
          <p:cNvSpPr>
            <a:spLocks noGrp="1"/>
          </p:cNvSpPr>
          <p:nvPr>
            <p:ph type="sldNum" sz="quarter" idx="12"/>
          </p:nvPr>
        </p:nvSpPr>
        <p:spPr/>
        <p:txBody>
          <a:bodyPr/>
          <a:lstStyle/>
          <a:p>
            <a:fld id="{88EDA3F7-D8E9-479B-A390-91E21751E180}" type="slidenum">
              <a:rPr lang="en-GB" smtClean="0"/>
              <a:t>‹#›</a:t>
            </a:fld>
            <a:endParaRPr lang="en-GB"/>
          </a:p>
        </p:txBody>
      </p:sp>
    </p:spTree>
    <p:extLst>
      <p:ext uri="{BB962C8B-B14F-4D97-AF65-F5344CB8AC3E}">
        <p14:creationId xmlns:p14="http://schemas.microsoft.com/office/powerpoint/2010/main" val="254567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3F770-D5B7-E214-7BA7-38CA551C5C9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8FA4894-F15D-D4B5-AFAB-15851123BC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93ED09-02F6-BB57-C44E-F53D226EEC92}"/>
              </a:ext>
            </a:extLst>
          </p:cNvPr>
          <p:cNvSpPr>
            <a:spLocks noGrp="1"/>
          </p:cNvSpPr>
          <p:nvPr>
            <p:ph type="dt" sz="half" idx="10"/>
          </p:nvPr>
        </p:nvSpPr>
        <p:spPr/>
        <p:txBody>
          <a:bodyPr/>
          <a:lstStyle/>
          <a:p>
            <a:r>
              <a:rPr lang="en-US"/>
              <a:t>Spring 2023</a:t>
            </a:r>
            <a:endParaRPr lang="en-GB"/>
          </a:p>
        </p:txBody>
      </p:sp>
      <p:sp>
        <p:nvSpPr>
          <p:cNvPr id="5" name="Footer Placeholder 4">
            <a:extLst>
              <a:ext uri="{FF2B5EF4-FFF2-40B4-BE49-F238E27FC236}">
                <a16:creationId xmlns:a16="http://schemas.microsoft.com/office/drawing/2014/main" id="{0C12C7CA-D38B-8D85-1EE9-0324A912B390}"/>
              </a:ext>
            </a:extLst>
          </p:cNvPr>
          <p:cNvSpPr>
            <a:spLocks noGrp="1"/>
          </p:cNvSpPr>
          <p:nvPr>
            <p:ph type="ftr" sz="quarter" idx="11"/>
          </p:nvPr>
        </p:nvSpPr>
        <p:spPr/>
        <p:txBody>
          <a:bodyPr/>
          <a:lstStyle/>
          <a:p>
            <a:r>
              <a:rPr lang="en-GB" dirty="0"/>
              <a:t>Test</a:t>
            </a:r>
          </a:p>
        </p:txBody>
      </p:sp>
      <p:sp>
        <p:nvSpPr>
          <p:cNvPr id="6" name="Slide Number Placeholder 5">
            <a:extLst>
              <a:ext uri="{FF2B5EF4-FFF2-40B4-BE49-F238E27FC236}">
                <a16:creationId xmlns:a16="http://schemas.microsoft.com/office/drawing/2014/main" id="{2562D8A3-0B0D-AE54-FCF2-4A784EC96CB7}"/>
              </a:ext>
            </a:extLst>
          </p:cNvPr>
          <p:cNvSpPr>
            <a:spLocks noGrp="1"/>
          </p:cNvSpPr>
          <p:nvPr>
            <p:ph type="sldNum" sz="quarter" idx="12"/>
          </p:nvPr>
        </p:nvSpPr>
        <p:spPr/>
        <p:txBody>
          <a:bodyPr/>
          <a:lstStyle/>
          <a:p>
            <a:fld id="{88EDA3F7-D8E9-479B-A390-91E21751E180}" type="slidenum">
              <a:rPr lang="en-GB" smtClean="0"/>
              <a:t>‹#›</a:t>
            </a:fld>
            <a:endParaRPr lang="en-GB"/>
          </a:p>
        </p:txBody>
      </p:sp>
      <p:sp>
        <p:nvSpPr>
          <p:cNvPr id="14" name="Text Placeholder 11">
            <a:extLst>
              <a:ext uri="{FF2B5EF4-FFF2-40B4-BE49-F238E27FC236}">
                <a16:creationId xmlns:a16="http://schemas.microsoft.com/office/drawing/2014/main" id="{6F1DA141-7963-EA84-F60E-4CF4EA48B671}"/>
              </a:ext>
            </a:extLst>
          </p:cNvPr>
          <p:cNvSpPr txBox="1">
            <a:spLocks/>
          </p:cNvSpPr>
          <p:nvPr userDrawn="1"/>
        </p:nvSpPr>
        <p:spPr>
          <a:xfrm>
            <a:off x="153035" y="72072"/>
            <a:ext cx="3222625" cy="2246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5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A30050"/>
                </a:solidFill>
                <a:latin typeface="Roboto" panose="02000000000000000000" pitchFamily="2" charset="0"/>
              </a:rPr>
              <a:t>EE402 - Senior Project 2</a:t>
            </a:r>
            <a:endParaRPr lang="en-GB" dirty="0"/>
          </a:p>
        </p:txBody>
      </p:sp>
      <p:sp>
        <p:nvSpPr>
          <p:cNvPr id="15" name="Text Placeholder 11">
            <a:extLst>
              <a:ext uri="{FF2B5EF4-FFF2-40B4-BE49-F238E27FC236}">
                <a16:creationId xmlns:a16="http://schemas.microsoft.com/office/drawing/2014/main" id="{637D7808-187F-4AA4-880C-8FF4F498E2CB}"/>
              </a:ext>
            </a:extLst>
          </p:cNvPr>
          <p:cNvSpPr txBox="1">
            <a:spLocks/>
          </p:cNvSpPr>
          <p:nvPr userDrawn="1"/>
        </p:nvSpPr>
        <p:spPr>
          <a:xfrm>
            <a:off x="8893175" y="73422"/>
            <a:ext cx="3222626" cy="224631"/>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05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solidFill>
                  <a:srgbClr val="A30050"/>
                </a:solidFill>
                <a:latin typeface="Roboto" panose="02000000000000000000" pitchFamily="2" charset="0"/>
              </a:rPr>
              <a:t>Electrical and Electronics Engineering Department</a:t>
            </a:r>
          </a:p>
          <a:p>
            <a:endParaRPr lang="en-GB" dirty="0"/>
          </a:p>
        </p:txBody>
      </p:sp>
    </p:spTree>
    <p:extLst>
      <p:ext uri="{BB962C8B-B14F-4D97-AF65-F5344CB8AC3E}">
        <p14:creationId xmlns:p14="http://schemas.microsoft.com/office/powerpoint/2010/main" val="1477250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51E3-4F4F-9507-9D6B-424B087C03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0B5EC8-FFCC-32A8-586A-A42F0B12A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0ED7F5-47C7-F6D2-4BD3-ED104612F4D2}"/>
              </a:ext>
            </a:extLst>
          </p:cNvPr>
          <p:cNvSpPr>
            <a:spLocks noGrp="1"/>
          </p:cNvSpPr>
          <p:nvPr>
            <p:ph type="dt" sz="half" idx="10"/>
          </p:nvPr>
        </p:nvSpPr>
        <p:spPr/>
        <p:txBody>
          <a:bodyPr/>
          <a:lstStyle/>
          <a:p>
            <a:r>
              <a:rPr lang="en-US"/>
              <a:t>Spring 2023</a:t>
            </a:r>
            <a:endParaRPr lang="en-GB"/>
          </a:p>
        </p:txBody>
      </p:sp>
      <p:sp>
        <p:nvSpPr>
          <p:cNvPr id="5" name="Footer Placeholder 4">
            <a:extLst>
              <a:ext uri="{FF2B5EF4-FFF2-40B4-BE49-F238E27FC236}">
                <a16:creationId xmlns:a16="http://schemas.microsoft.com/office/drawing/2014/main" id="{88B4A306-B2F2-30E5-82E1-4902AAE74A33}"/>
              </a:ext>
            </a:extLst>
          </p:cNvPr>
          <p:cNvSpPr>
            <a:spLocks noGrp="1"/>
          </p:cNvSpPr>
          <p:nvPr>
            <p:ph type="ftr" sz="quarter" idx="11"/>
          </p:nvPr>
        </p:nvSpPr>
        <p:spPr/>
        <p:txBody>
          <a:bodyPr/>
          <a:lstStyle/>
          <a:p>
            <a:r>
              <a:rPr lang="en-GB"/>
              <a:t> OMNI-DIRECTIONAL MOBILE ROBOT</a:t>
            </a:r>
          </a:p>
        </p:txBody>
      </p:sp>
      <p:sp>
        <p:nvSpPr>
          <p:cNvPr id="6" name="Slide Number Placeholder 5">
            <a:extLst>
              <a:ext uri="{FF2B5EF4-FFF2-40B4-BE49-F238E27FC236}">
                <a16:creationId xmlns:a16="http://schemas.microsoft.com/office/drawing/2014/main" id="{267F4E1D-61C5-5E6A-EDCF-6CE68A66977B}"/>
              </a:ext>
            </a:extLst>
          </p:cNvPr>
          <p:cNvSpPr>
            <a:spLocks noGrp="1"/>
          </p:cNvSpPr>
          <p:nvPr>
            <p:ph type="sldNum" sz="quarter" idx="12"/>
          </p:nvPr>
        </p:nvSpPr>
        <p:spPr/>
        <p:txBody>
          <a:bodyPr/>
          <a:lstStyle/>
          <a:p>
            <a:fld id="{88EDA3F7-D8E9-479B-A390-91E21751E180}" type="slidenum">
              <a:rPr lang="en-GB" smtClean="0"/>
              <a:t>‹#›</a:t>
            </a:fld>
            <a:endParaRPr lang="en-GB"/>
          </a:p>
        </p:txBody>
      </p:sp>
    </p:spTree>
    <p:extLst>
      <p:ext uri="{BB962C8B-B14F-4D97-AF65-F5344CB8AC3E}">
        <p14:creationId xmlns:p14="http://schemas.microsoft.com/office/powerpoint/2010/main" val="195448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2610C-4379-9144-1466-88BC1B2C055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4DAEB9D-82A9-DC0F-E535-E04B3C1104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2EC16E6-0F7E-AE57-BFED-0170C0EDF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2D74580-CED1-8BB8-711F-009E17B89D4A}"/>
              </a:ext>
            </a:extLst>
          </p:cNvPr>
          <p:cNvSpPr>
            <a:spLocks noGrp="1"/>
          </p:cNvSpPr>
          <p:nvPr>
            <p:ph type="dt" sz="half" idx="10"/>
          </p:nvPr>
        </p:nvSpPr>
        <p:spPr/>
        <p:txBody>
          <a:bodyPr/>
          <a:lstStyle/>
          <a:p>
            <a:r>
              <a:rPr lang="en-US"/>
              <a:t>Spring 2023</a:t>
            </a:r>
            <a:endParaRPr lang="en-GB"/>
          </a:p>
        </p:txBody>
      </p:sp>
      <p:sp>
        <p:nvSpPr>
          <p:cNvPr id="6" name="Footer Placeholder 5">
            <a:extLst>
              <a:ext uri="{FF2B5EF4-FFF2-40B4-BE49-F238E27FC236}">
                <a16:creationId xmlns:a16="http://schemas.microsoft.com/office/drawing/2014/main" id="{E9664A67-A146-2EDB-8A44-9B1ACF017ECB}"/>
              </a:ext>
            </a:extLst>
          </p:cNvPr>
          <p:cNvSpPr>
            <a:spLocks noGrp="1"/>
          </p:cNvSpPr>
          <p:nvPr>
            <p:ph type="ftr" sz="quarter" idx="11"/>
          </p:nvPr>
        </p:nvSpPr>
        <p:spPr/>
        <p:txBody>
          <a:bodyPr/>
          <a:lstStyle/>
          <a:p>
            <a:r>
              <a:rPr lang="en-GB"/>
              <a:t> OMNI-DIRECTIONAL MOBILE ROBOT</a:t>
            </a:r>
          </a:p>
        </p:txBody>
      </p:sp>
      <p:sp>
        <p:nvSpPr>
          <p:cNvPr id="7" name="Slide Number Placeholder 6">
            <a:extLst>
              <a:ext uri="{FF2B5EF4-FFF2-40B4-BE49-F238E27FC236}">
                <a16:creationId xmlns:a16="http://schemas.microsoft.com/office/drawing/2014/main" id="{DA91753C-634D-3955-5E21-9934DD6753A9}"/>
              </a:ext>
            </a:extLst>
          </p:cNvPr>
          <p:cNvSpPr>
            <a:spLocks noGrp="1"/>
          </p:cNvSpPr>
          <p:nvPr>
            <p:ph type="sldNum" sz="quarter" idx="12"/>
          </p:nvPr>
        </p:nvSpPr>
        <p:spPr/>
        <p:txBody>
          <a:bodyPr/>
          <a:lstStyle/>
          <a:p>
            <a:fld id="{88EDA3F7-D8E9-479B-A390-91E21751E180}" type="slidenum">
              <a:rPr lang="en-GB" smtClean="0"/>
              <a:t>‹#›</a:t>
            </a:fld>
            <a:endParaRPr lang="en-GB"/>
          </a:p>
        </p:txBody>
      </p:sp>
    </p:spTree>
    <p:extLst>
      <p:ext uri="{BB962C8B-B14F-4D97-AF65-F5344CB8AC3E}">
        <p14:creationId xmlns:p14="http://schemas.microsoft.com/office/powerpoint/2010/main" val="984359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3FA1-B5CC-2EB7-165A-4E4592F611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E6CB301-C01E-6C30-44CA-33778FAB83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C8CAEF-CA7A-EBD8-29A6-9F4160B9CC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B5BF446-2A80-427B-9954-3CEA8F2DA2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E2B312-6FAA-E701-05E5-CF08B8416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63BF7D4-1CE0-7CED-F07B-A42C036257BA}"/>
              </a:ext>
            </a:extLst>
          </p:cNvPr>
          <p:cNvSpPr>
            <a:spLocks noGrp="1"/>
          </p:cNvSpPr>
          <p:nvPr>
            <p:ph type="dt" sz="half" idx="10"/>
          </p:nvPr>
        </p:nvSpPr>
        <p:spPr/>
        <p:txBody>
          <a:bodyPr/>
          <a:lstStyle/>
          <a:p>
            <a:r>
              <a:rPr lang="en-US"/>
              <a:t>Spring 2023</a:t>
            </a:r>
            <a:endParaRPr lang="en-GB"/>
          </a:p>
        </p:txBody>
      </p:sp>
      <p:sp>
        <p:nvSpPr>
          <p:cNvPr id="8" name="Footer Placeholder 7">
            <a:extLst>
              <a:ext uri="{FF2B5EF4-FFF2-40B4-BE49-F238E27FC236}">
                <a16:creationId xmlns:a16="http://schemas.microsoft.com/office/drawing/2014/main" id="{1013163E-7E67-7DC4-4967-1D59AF2B2EE1}"/>
              </a:ext>
            </a:extLst>
          </p:cNvPr>
          <p:cNvSpPr>
            <a:spLocks noGrp="1"/>
          </p:cNvSpPr>
          <p:nvPr>
            <p:ph type="ftr" sz="quarter" idx="11"/>
          </p:nvPr>
        </p:nvSpPr>
        <p:spPr/>
        <p:txBody>
          <a:bodyPr/>
          <a:lstStyle/>
          <a:p>
            <a:r>
              <a:rPr lang="en-GB"/>
              <a:t> OMNI-DIRECTIONAL MOBILE ROBOT</a:t>
            </a:r>
          </a:p>
        </p:txBody>
      </p:sp>
      <p:sp>
        <p:nvSpPr>
          <p:cNvPr id="9" name="Slide Number Placeholder 8">
            <a:extLst>
              <a:ext uri="{FF2B5EF4-FFF2-40B4-BE49-F238E27FC236}">
                <a16:creationId xmlns:a16="http://schemas.microsoft.com/office/drawing/2014/main" id="{0BD6C973-65E3-5942-8A99-BD8E56C6D5BC}"/>
              </a:ext>
            </a:extLst>
          </p:cNvPr>
          <p:cNvSpPr>
            <a:spLocks noGrp="1"/>
          </p:cNvSpPr>
          <p:nvPr>
            <p:ph type="sldNum" sz="quarter" idx="12"/>
          </p:nvPr>
        </p:nvSpPr>
        <p:spPr/>
        <p:txBody>
          <a:bodyPr/>
          <a:lstStyle/>
          <a:p>
            <a:fld id="{88EDA3F7-D8E9-479B-A390-91E21751E180}" type="slidenum">
              <a:rPr lang="en-GB" smtClean="0"/>
              <a:t>‹#›</a:t>
            </a:fld>
            <a:endParaRPr lang="en-GB"/>
          </a:p>
        </p:txBody>
      </p:sp>
    </p:spTree>
    <p:extLst>
      <p:ext uri="{BB962C8B-B14F-4D97-AF65-F5344CB8AC3E}">
        <p14:creationId xmlns:p14="http://schemas.microsoft.com/office/powerpoint/2010/main" val="3335434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B5C8-1253-314F-25AE-970AB93285C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168CA88-819E-825F-162B-B4AD2AB02EB5}"/>
              </a:ext>
            </a:extLst>
          </p:cNvPr>
          <p:cNvSpPr>
            <a:spLocks noGrp="1"/>
          </p:cNvSpPr>
          <p:nvPr>
            <p:ph type="dt" sz="half" idx="10"/>
          </p:nvPr>
        </p:nvSpPr>
        <p:spPr/>
        <p:txBody>
          <a:bodyPr/>
          <a:lstStyle/>
          <a:p>
            <a:r>
              <a:rPr lang="en-US"/>
              <a:t>Spring 2023</a:t>
            </a:r>
            <a:endParaRPr lang="en-GB"/>
          </a:p>
        </p:txBody>
      </p:sp>
      <p:sp>
        <p:nvSpPr>
          <p:cNvPr id="4" name="Footer Placeholder 3">
            <a:extLst>
              <a:ext uri="{FF2B5EF4-FFF2-40B4-BE49-F238E27FC236}">
                <a16:creationId xmlns:a16="http://schemas.microsoft.com/office/drawing/2014/main" id="{A996DA0C-1AFD-3498-28A1-BF632FAD0FA5}"/>
              </a:ext>
            </a:extLst>
          </p:cNvPr>
          <p:cNvSpPr>
            <a:spLocks noGrp="1"/>
          </p:cNvSpPr>
          <p:nvPr>
            <p:ph type="ftr" sz="quarter" idx="11"/>
          </p:nvPr>
        </p:nvSpPr>
        <p:spPr/>
        <p:txBody>
          <a:bodyPr/>
          <a:lstStyle/>
          <a:p>
            <a:r>
              <a:rPr lang="en-GB"/>
              <a:t> OMNI-DIRECTIONAL MOBILE ROBOT</a:t>
            </a:r>
          </a:p>
        </p:txBody>
      </p:sp>
      <p:sp>
        <p:nvSpPr>
          <p:cNvPr id="5" name="Slide Number Placeholder 4">
            <a:extLst>
              <a:ext uri="{FF2B5EF4-FFF2-40B4-BE49-F238E27FC236}">
                <a16:creationId xmlns:a16="http://schemas.microsoft.com/office/drawing/2014/main" id="{18474D84-94D0-EFE2-BE5E-E343FE586329}"/>
              </a:ext>
            </a:extLst>
          </p:cNvPr>
          <p:cNvSpPr>
            <a:spLocks noGrp="1"/>
          </p:cNvSpPr>
          <p:nvPr>
            <p:ph type="sldNum" sz="quarter" idx="12"/>
          </p:nvPr>
        </p:nvSpPr>
        <p:spPr/>
        <p:txBody>
          <a:bodyPr/>
          <a:lstStyle/>
          <a:p>
            <a:fld id="{88EDA3F7-D8E9-479B-A390-91E21751E180}" type="slidenum">
              <a:rPr lang="en-GB" smtClean="0"/>
              <a:t>‹#›</a:t>
            </a:fld>
            <a:endParaRPr lang="en-GB"/>
          </a:p>
        </p:txBody>
      </p:sp>
    </p:spTree>
    <p:extLst>
      <p:ext uri="{BB962C8B-B14F-4D97-AF65-F5344CB8AC3E}">
        <p14:creationId xmlns:p14="http://schemas.microsoft.com/office/powerpoint/2010/main" val="3321512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08C17D-0131-5BF3-02E1-21325D25AEAE}"/>
              </a:ext>
            </a:extLst>
          </p:cNvPr>
          <p:cNvSpPr>
            <a:spLocks noGrp="1"/>
          </p:cNvSpPr>
          <p:nvPr>
            <p:ph type="dt" sz="half" idx="10"/>
          </p:nvPr>
        </p:nvSpPr>
        <p:spPr/>
        <p:txBody>
          <a:bodyPr/>
          <a:lstStyle/>
          <a:p>
            <a:r>
              <a:rPr lang="en-US"/>
              <a:t>Spring 2023</a:t>
            </a:r>
            <a:endParaRPr lang="en-GB"/>
          </a:p>
        </p:txBody>
      </p:sp>
      <p:sp>
        <p:nvSpPr>
          <p:cNvPr id="3" name="Footer Placeholder 2">
            <a:extLst>
              <a:ext uri="{FF2B5EF4-FFF2-40B4-BE49-F238E27FC236}">
                <a16:creationId xmlns:a16="http://schemas.microsoft.com/office/drawing/2014/main" id="{61F47AA6-B665-77DE-CFFD-5D5A51D3A1BC}"/>
              </a:ext>
            </a:extLst>
          </p:cNvPr>
          <p:cNvSpPr>
            <a:spLocks noGrp="1"/>
          </p:cNvSpPr>
          <p:nvPr>
            <p:ph type="ftr" sz="quarter" idx="11"/>
          </p:nvPr>
        </p:nvSpPr>
        <p:spPr/>
        <p:txBody>
          <a:bodyPr/>
          <a:lstStyle/>
          <a:p>
            <a:r>
              <a:rPr lang="en-GB"/>
              <a:t> OMNI-DIRECTIONAL MOBILE ROBOT</a:t>
            </a:r>
          </a:p>
        </p:txBody>
      </p:sp>
      <p:sp>
        <p:nvSpPr>
          <p:cNvPr id="4" name="Slide Number Placeholder 3">
            <a:extLst>
              <a:ext uri="{FF2B5EF4-FFF2-40B4-BE49-F238E27FC236}">
                <a16:creationId xmlns:a16="http://schemas.microsoft.com/office/drawing/2014/main" id="{979C92DB-9E2C-1B4F-6DC4-768014F404F0}"/>
              </a:ext>
            </a:extLst>
          </p:cNvPr>
          <p:cNvSpPr>
            <a:spLocks noGrp="1"/>
          </p:cNvSpPr>
          <p:nvPr>
            <p:ph type="sldNum" sz="quarter" idx="12"/>
          </p:nvPr>
        </p:nvSpPr>
        <p:spPr/>
        <p:txBody>
          <a:bodyPr/>
          <a:lstStyle/>
          <a:p>
            <a:fld id="{88EDA3F7-D8E9-479B-A390-91E21751E180}" type="slidenum">
              <a:rPr lang="en-GB" smtClean="0"/>
              <a:t>‹#›</a:t>
            </a:fld>
            <a:endParaRPr lang="en-GB"/>
          </a:p>
        </p:txBody>
      </p:sp>
    </p:spTree>
    <p:extLst>
      <p:ext uri="{BB962C8B-B14F-4D97-AF65-F5344CB8AC3E}">
        <p14:creationId xmlns:p14="http://schemas.microsoft.com/office/powerpoint/2010/main" val="851561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F183-722B-08C5-CB77-BDF32405C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3C4E0C5-CD3F-A599-FAF9-21F752BDA2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CEB4889-DFC4-1689-301E-FF55CBEC2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7B405-969B-9CDB-D679-5E079B665FC0}"/>
              </a:ext>
            </a:extLst>
          </p:cNvPr>
          <p:cNvSpPr>
            <a:spLocks noGrp="1"/>
          </p:cNvSpPr>
          <p:nvPr>
            <p:ph type="dt" sz="half" idx="10"/>
          </p:nvPr>
        </p:nvSpPr>
        <p:spPr/>
        <p:txBody>
          <a:bodyPr/>
          <a:lstStyle/>
          <a:p>
            <a:r>
              <a:rPr lang="en-US"/>
              <a:t>Spring 2023</a:t>
            </a:r>
            <a:endParaRPr lang="en-GB"/>
          </a:p>
        </p:txBody>
      </p:sp>
      <p:sp>
        <p:nvSpPr>
          <p:cNvPr id="6" name="Footer Placeholder 5">
            <a:extLst>
              <a:ext uri="{FF2B5EF4-FFF2-40B4-BE49-F238E27FC236}">
                <a16:creationId xmlns:a16="http://schemas.microsoft.com/office/drawing/2014/main" id="{3A0FC7D3-2B3D-806E-D294-A13B86C7A53E}"/>
              </a:ext>
            </a:extLst>
          </p:cNvPr>
          <p:cNvSpPr>
            <a:spLocks noGrp="1"/>
          </p:cNvSpPr>
          <p:nvPr>
            <p:ph type="ftr" sz="quarter" idx="11"/>
          </p:nvPr>
        </p:nvSpPr>
        <p:spPr/>
        <p:txBody>
          <a:bodyPr/>
          <a:lstStyle/>
          <a:p>
            <a:r>
              <a:rPr lang="en-GB"/>
              <a:t> OMNI-DIRECTIONAL MOBILE ROBOT</a:t>
            </a:r>
          </a:p>
        </p:txBody>
      </p:sp>
      <p:sp>
        <p:nvSpPr>
          <p:cNvPr id="7" name="Slide Number Placeholder 6">
            <a:extLst>
              <a:ext uri="{FF2B5EF4-FFF2-40B4-BE49-F238E27FC236}">
                <a16:creationId xmlns:a16="http://schemas.microsoft.com/office/drawing/2014/main" id="{E56F7458-50CB-A514-B079-60EFCB5BD6F1}"/>
              </a:ext>
            </a:extLst>
          </p:cNvPr>
          <p:cNvSpPr>
            <a:spLocks noGrp="1"/>
          </p:cNvSpPr>
          <p:nvPr>
            <p:ph type="sldNum" sz="quarter" idx="12"/>
          </p:nvPr>
        </p:nvSpPr>
        <p:spPr/>
        <p:txBody>
          <a:bodyPr/>
          <a:lstStyle/>
          <a:p>
            <a:fld id="{88EDA3F7-D8E9-479B-A390-91E21751E180}" type="slidenum">
              <a:rPr lang="en-GB" smtClean="0"/>
              <a:t>‹#›</a:t>
            </a:fld>
            <a:endParaRPr lang="en-GB"/>
          </a:p>
        </p:txBody>
      </p:sp>
    </p:spTree>
    <p:extLst>
      <p:ext uri="{BB962C8B-B14F-4D97-AF65-F5344CB8AC3E}">
        <p14:creationId xmlns:p14="http://schemas.microsoft.com/office/powerpoint/2010/main" val="704181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4ACA9-F4FC-5304-00E8-1345B0BEC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69188D7-30B7-A468-D207-C608DE273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DA04015-380A-1EBB-00E6-6A010DE4B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E76D1A-A79E-2782-F5AD-87E8AF1E7691}"/>
              </a:ext>
            </a:extLst>
          </p:cNvPr>
          <p:cNvSpPr>
            <a:spLocks noGrp="1"/>
          </p:cNvSpPr>
          <p:nvPr>
            <p:ph type="dt" sz="half" idx="10"/>
          </p:nvPr>
        </p:nvSpPr>
        <p:spPr/>
        <p:txBody>
          <a:bodyPr/>
          <a:lstStyle/>
          <a:p>
            <a:r>
              <a:rPr lang="en-US"/>
              <a:t>Spring 2023</a:t>
            </a:r>
            <a:endParaRPr lang="en-GB"/>
          </a:p>
        </p:txBody>
      </p:sp>
      <p:sp>
        <p:nvSpPr>
          <p:cNvPr id="6" name="Footer Placeholder 5">
            <a:extLst>
              <a:ext uri="{FF2B5EF4-FFF2-40B4-BE49-F238E27FC236}">
                <a16:creationId xmlns:a16="http://schemas.microsoft.com/office/drawing/2014/main" id="{4CF83837-F668-740D-85FF-DE3A701D700E}"/>
              </a:ext>
            </a:extLst>
          </p:cNvPr>
          <p:cNvSpPr>
            <a:spLocks noGrp="1"/>
          </p:cNvSpPr>
          <p:nvPr>
            <p:ph type="ftr" sz="quarter" idx="11"/>
          </p:nvPr>
        </p:nvSpPr>
        <p:spPr/>
        <p:txBody>
          <a:bodyPr/>
          <a:lstStyle/>
          <a:p>
            <a:r>
              <a:rPr lang="en-GB"/>
              <a:t> OMNI-DIRECTIONAL MOBILE ROBOT</a:t>
            </a:r>
          </a:p>
        </p:txBody>
      </p:sp>
      <p:sp>
        <p:nvSpPr>
          <p:cNvPr id="7" name="Slide Number Placeholder 6">
            <a:extLst>
              <a:ext uri="{FF2B5EF4-FFF2-40B4-BE49-F238E27FC236}">
                <a16:creationId xmlns:a16="http://schemas.microsoft.com/office/drawing/2014/main" id="{C9B99E65-3738-55A4-9F19-2777A5B5D504}"/>
              </a:ext>
            </a:extLst>
          </p:cNvPr>
          <p:cNvSpPr>
            <a:spLocks noGrp="1"/>
          </p:cNvSpPr>
          <p:nvPr>
            <p:ph type="sldNum" sz="quarter" idx="12"/>
          </p:nvPr>
        </p:nvSpPr>
        <p:spPr/>
        <p:txBody>
          <a:bodyPr/>
          <a:lstStyle/>
          <a:p>
            <a:fld id="{88EDA3F7-D8E9-479B-A390-91E21751E180}" type="slidenum">
              <a:rPr lang="en-GB" smtClean="0"/>
              <a:t>‹#›</a:t>
            </a:fld>
            <a:endParaRPr lang="en-GB"/>
          </a:p>
        </p:txBody>
      </p:sp>
    </p:spTree>
    <p:extLst>
      <p:ext uri="{BB962C8B-B14F-4D97-AF65-F5344CB8AC3E}">
        <p14:creationId xmlns:p14="http://schemas.microsoft.com/office/powerpoint/2010/main" val="389009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820506-3A9F-F927-EA2B-D24E03A006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B807C0E-4C7D-D7C4-6DD2-5A62C06D6B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E85430-91D0-72EB-9E4A-FB0C3E33F8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Spring 2023</a:t>
            </a:r>
            <a:endParaRPr lang="en-GB"/>
          </a:p>
        </p:txBody>
      </p:sp>
      <p:sp>
        <p:nvSpPr>
          <p:cNvPr id="5" name="Footer Placeholder 4">
            <a:extLst>
              <a:ext uri="{FF2B5EF4-FFF2-40B4-BE49-F238E27FC236}">
                <a16:creationId xmlns:a16="http://schemas.microsoft.com/office/drawing/2014/main" id="{3FCEFBD1-961B-3AA4-6EFE-835704E1D4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 OMNI-DIRECTIONAL MOBILE ROBOT</a:t>
            </a:r>
          </a:p>
        </p:txBody>
      </p:sp>
      <p:sp>
        <p:nvSpPr>
          <p:cNvPr id="6" name="Slide Number Placeholder 5">
            <a:extLst>
              <a:ext uri="{FF2B5EF4-FFF2-40B4-BE49-F238E27FC236}">
                <a16:creationId xmlns:a16="http://schemas.microsoft.com/office/drawing/2014/main" id="{0AC347E8-6729-C75B-0EC3-87DAFC743E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DA3F7-D8E9-479B-A390-91E21751E180}" type="slidenum">
              <a:rPr lang="en-GB" smtClean="0"/>
              <a:t>‹#›</a:t>
            </a:fld>
            <a:endParaRPr lang="en-GB"/>
          </a:p>
        </p:txBody>
      </p:sp>
    </p:spTree>
    <p:extLst>
      <p:ext uri="{BB962C8B-B14F-4D97-AF65-F5344CB8AC3E}">
        <p14:creationId xmlns:p14="http://schemas.microsoft.com/office/powerpoint/2010/main" val="4056308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9.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30D1-68C8-3399-1A04-F8D177C70581}"/>
              </a:ext>
            </a:extLst>
          </p:cNvPr>
          <p:cNvSpPr>
            <a:spLocks noGrp="1"/>
          </p:cNvSpPr>
          <p:nvPr>
            <p:ph type="ctrTitle"/>
          </p:nvPr>
        </p:nvSpPr>
        <p:spPr>
          <a:xfrm>
            <a:off x="1524000" y="2476005"/>
            <a:ext cx="9144000" cy="1033958"/>
          </a:xfrm>
        </p:spPr>
        <p:txBody>
          <a:bodyPr>
            <a:normAutofit/>
          </a:bodyPr>
          <a:lstStyle/>
          <a:p>
            <a:r>
              <a:rPr lang="en-US" sz="2800" b="1" dirty="0">
                <a:effectLst/>
                <a:latin typeface="+mn-lt"/>
              </a:rPr>
              <a:t>Test Software and Bootloader Development for an ECU </a:t>
            </a:r>
            <a:endParaRPr lang="en-GB" sz="8000" dirty="0">
              <a:latin typeface="+mn-lt"/>
            </a:endParaRPr>
          </a:p>
        </p:txBody>
      </p:sp>
      <p:sp>
        <p:nvSpPr>
          <p:cNvPr id="3" name="Subtitle 2">
            <a:extLst>
              <a:ext uri="{FF2B5EF4-FFF2-40B4-BE49-F238E27FC236}">
                <a16:creationId xmlns:a16="http://schemas.microsoft.com/office/drawing/2014/main" id="{271B55DC-9AAA-1D3C-FEE7-C9CAC5EF4FC1}"/>
              </a:ext>
            </a:extLst>
          </p:cNvPr>
          <p:cNvSpPr>
            <a:spLocks noGrp="1"/>
          </p:cNvSpPr>
          <p:nvPr>
            <p:ph type="subTitle" idx="1"/>
          </p:nvPr>
        </p:nvSpPr>
        <p:spPr>
          <a:xfrm>
            <a:off x="1524000" y="3602037"/>
            <a:ext cx="9144000" cy="2317811"/>
          </a:xfrm>
        </p:spPr>
        <p:txBody>
          <a:bodyPr>
            <a:normAutofit/>
          </a:bodyPr>
          <a:lstStyle/>
          <a:p>
            <a:r>
              <a:rPr lang="tr-TR" b="1" dirty="0">
                <a:cs typeface="Times New Roman" panose="02020603050405020304" pitchFamily="18" charset="0"/>
              </a:rPr>
              <a:t>H. Alp Doyduk &amp; İsmail Akbaş</a:t>
            </a:r>
            <a:endParaRPr lang="en-GB" b="1" dirty="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cs typeface="Times New Roman" panose="02020603050405020304" pitchFamily="18" charset="0"/>
              </a:rPr>
              <a:t>Supervisor: </a:t>
            </a:r>
            <a:r>
              <a:rPr lang="tr-TR" dirty="0" err="1">
                <a:effectLst/>
              </a:rPr>
              <a:t>Asst</a:t>
            </a:r>
            <a:r>
              <a:rPr lang="tr-TR" dirty="0">
                <a:effectLst/>
              </a:rPr>
              <a:t>. Prof. Umut </a:t>
            </a:r>
            <a:r>
              <a:rPr lang="tr-TR" dirty="0" err="1">
                <a:effectLst/>
              </a:rPr>
              <a:t>Başaran</a:t>
            </a:r>
            <a:r>
              <a:rPr lang="tr-TR" dirty="0">
                <a:effectLst/>
              </a:rPr>
              <a:t> </a:t>
            </a:r>
            <a:endParaRPr lang="en-GB" dirty="0">
              <a:cs typeface="Times New Roman" panose="02020603050405020304" pitchFamily="18" charset="0"/>
            </a:endParaRPr>
          </a:p>
        </p:txBody>
      </p:sp>
      <p:pic>
        <p:nvPicPr>
          <p:cNvPr id="1026" name="Picture 2">
            <a:extLst>
              <a:ext uri="{FF2B5EF4-FFF2-40B4-BE49-F238E27FC236}">
                <a16:creationId xmlns:a16="http://schemas.microsoft.com/office/drawing/2014/main" id="{A847E976-E885-2F66-0219-6267A8CD546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798001" y="884856"/>
            <a:ext cx="2453492" cy="7278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1832A1-F90B-C8AA-DBBA-5B1CB3F99387}"/>
              </a:ext>
            </a:extLst>
          </p:cNvPr>
          <p:cNvSpPr txBox="1"/>
          <p:nvPr/>
        </p:nvSpPr>
        <p:spPr>
          <a:xfrm>
            <a:off x="3579205" y="1704799"/>
            <a:ext cx="4891083" cy="369332"/>
          </a:xfrm>
          <a:prstGeom prst="rect">
            <a:avLst/>
          </a:prstGeom>
          <a:noFill/>
        </p:spPr>
        <p:txBody>
          <a:bodyPr wrap="none" rtlCol="0">
            <a:spAutoFit/>
          </a:bodyPr>
          <a:lstStyle/>
          <a:p>
            <a:pPr algn="l"/>
            <a:r>
              <a:rPr lang="en-GB" b="0" i="0" dirty="0">
                <a:solidFill>
                  <a:srgbClr val="A30050"/>
                </a:solidFill>
                <a:effectLst/>
                <a:cs typeface="Times New Roman" panose="02020603050405020304" pitchFamily="18" charset="0"/>
              </a:rPr>
              <a:t>Electrical and Electronics Engineering Department</a:t>
            </a:r>
          </a:p>
        </p:txBody>
      </p:sp>
    </p:spTree>
    <p:extLst>
      <p:ext uri="{BB962C8B-B14F-4D97-AF65-F5344CB8AC3E}">
        <p14:creationId xmlns:p14="http://schemas.microsoft.com/office/powerpoint/2010/main" val="2239648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Circuit Schematics: LDO</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10</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059680" cy="4351338"/>
          </a:xfrm>
        </p:spPr>
        <p:txBody>
          <a:bodyPr/>
          <a:lstStyle/>
          <a:p>
            <a:pPr marL="0" indent="0">
              <a:buNone/>
            </a:pPr>
            <a:r>
              <a:rPr lang="en-GB" dirty="0"/>
              <a:t>LF50</a:t>
            </a:r>
            <a:endParaRPr lang="en-US" dirty="0"/>
          </a:p>
        </p:txBody>
      </p:sp>
      <p:pic>
        <p:nvPicPr>
          <p:cNvPr id="8" name="Resim 7">
            <a:extLst>
              <a:ext uri="{FF2B5EF4-FFF2-40B4-BE49-F238E27FC236}">
                <a16:creationId xmlns:a16="http://schemas.microsoft.com/office/drawing/2014/main" id="{EDE94DAD-A87F-FB1B-1EF9-CEE745B75E47}"/>
              </a:ext>
            </a:extLst>
          </p:cNvPr>
          <p:cNvPicPr>
            <a:picLocks noChangeAspect="1"/>
          </p:cNvPicPr>
          <p:nvPr/>
        </p:nvPicPr>
        <p:blipFill rotWithShape="1">
          <a:blip r:embed="rId3">
            <a:extLst>
              <a:ext uri="{28A0092B-C50C-407E-A947-70E740481C1C}">
                <a14:useLocalDpi xmlns:a14="http://schemas.microsoft.com/office/drawing/2010/main" val="0"/>
              </a:ext>
            </a:extLst>
          </a:blip>
          <a:srcRect t="2883"/>
          <a:stretch/>
        </p:blipFill>
        <p:spPr>
          <a:xfrm>
            <a:off x="3323932" y="2606040"/>
            <a:ext cx="5544136" cy="2875883"/>
          </a:xfrm>
          <a:prstGeom prst="rect">
            <a:avLst/>
          </a:prstGeom>
        </p:spPr>
      </p:pic>
    </p:spTree>
    <p:extLst>
      <p:ext uri="{BB962C8B-B14F-4D97-AF65-F5344CB8AC3E}">
        <p14:creationId xmlns:p14="http://schemas.microsoft.com/office/powerpoint/2010/main" val="932598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Circuit Schematics: CAN </a:t>
            </a:r>
            <a:r>
              <a:rPr lang="en-GB" dirty="0" err="1"/>
              <a:t>Transciever</a:t>
            </a:r>
            <a:endParaRPr lang="en-GB" dirty="0"/>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11</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059680" cy="4351338"/>
          </a:xfrm>
        </p:spPr>
        <p:txBody>
          <a:bodyPr/>
          <a:lstStyle/>
          <a:p>
            <a:pPr marL="0" indent="0">
              <a:buNone/>
            </a:pPr>
            <a:r>
              <a:rPr lang="en-GB" dirty="0"/>
              <a:t>MCP2561</a:t>
            </a:r>
            <a:endParaRPr lang="en-US" dirty="0"/>
          </a:p>
        </p:txBody>
      </p:sp>
      <p:pic>
        <p:nvPicPr>
          <p:cNvPr id="3" name="Resim 2">
            <a:extLst>
              <a:ext uri="{FF2B5EF4-FFF2-40B4-BE49-F238E27FC236}">
                <a16:creationId xmlns:a16="http://schemas.microsoft.com/office/drawing/2014/main" id="{43E3078E-3758-DCF6-74B7-C17270C9B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020" y="1795425"/>
            <a:ext cx="5767959" cy="4411738"/>
          </a:xfrm>
          <a:prstGeom prst="rect">
            <a:avLst/>
          </a:prstGeom>
        </p:spPr>
      </p:pic>
    </p:spTree>
    <p:extLst>
      <p:ext uri="{BB962C8B-B14F-4D97-AF65-F5344CB8AC3E}">
        <p14:creationId xmlns:p14="http://schemas.microsoft.com/office/powerpoint/2010/main" val="257259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92C4BFF-E58D-4A04-49CA-80C297852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333393" y="113435"/>
            <a:ext cx="5525213" cy="7233667"/>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Circuit Schematics: MCU</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12</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2141537"/>
            <a:ext cx="5059680" cy="4351338"/>
          </a:xfrm>
        </p:spPr>
        <p:txBody>
          <a:bodyPr/>
          <a:lstStyle/>
          <a:p>
            <a:pPr marL="0" indent="0">
              <a:buNone/>
            </a:pPr>
            <a:r>
              <a:rPr lang="en-US" dirty="0"/>
              <a:t>dsPIC33EV128GM104</a:t>
            </a:r>
            <a:endParaRPr lang="en-GB" dirty="0"/>
          </a:p>
          <a:p>
            <a:pPr marL="0" indent="0">
              <a:buNone/>
            </a:pPr>
            <a:endParaRPr lang="en-US" dirty="0"/>
          </a:p>
        </p:txBody>
      </p:sp>
    </p:spTree>
    <p:extLst>
      <p:ext uri="{BB962C8B-B14F-4D97-AF65-F5344CB8AC3E}">
        <p14:creationId xmlns:p14="http://schemas.microsoft.com/office/powerpoint/2010/main" val="1225444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Circuit Schematics: Voltage Protection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13</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059680" cy="4351338"/>
          </a:xfrm>
        </p:spPr>
        <p:txBody>
          <a:bodyPr/>
          <a:lstStyle/>
          <a:p>
            <a:pPr marL="0" indent="0">
              <a:buNone/>
            </a:pPr>
            <a:r>
              <a:rPr lang="en-US" sz="2800" dirty="0"/>
              <a:t>Voltage Protection</a:t>
            </a:r>
            <a:endParaRPr lang="en-GB" dirty="0"/>
          </a:p>
          <a:p>
            <a:pPr marL="0" indent="0">
              <a:buNone/>
            </a:pPr>
            <a:endParaRPr lang="en-US" dirty="0"/>
          </a:p>
        </p:txBody>
      </p:sp>
      <p:pic>
        <p:nvPicPr>
          <p:cNvPr id="3" name="Resim 2">
            <a:extLst>
              <a:ext uri="{FF2B5EF4-FFF2-40B4-BE49-F238E27FC236}">
                <a16:creationId xmlns:a16="http://schemas.microsoft.com/office/drawing/2014/main" id="{F25BA11C-7D18-16EB-E8E5-F092E53EC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114" y="2746302"/>
            <a:ext cx="5631771" cy="2916310"/>
          </a:xfrm>
          <a:prstGeom prst="rect">
            <a:avLst/>
          </a:prstGeom>
        </p:spPr>
      </p:pic>
    </p:spTree>
    <p:extLst>
      <p:ext uri="{BB962C8B-B14F-4D97-AF65-F5344CB8AC3E}">
        <p14:creationId xmlns:p14="http://schemas.microsoft.com/office/powerpoint/2010/main" val="391456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Circuit Schematics: Connector</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14</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059680" cy="4351338"/>
          </a:xfrm>
        </p:spPr>
        <p:txBody>
          <a:bodyPr/>
          <a:lstStyle/>
          <a:p>
            <a:pPr marL="0" indent="0">
              <a:buNone/>
            </a:pPr>
            <a:r>
              <a:rPr lang="en-US" sz="2800" dirty="0"/>
              <a:t>TSM-106-01-T-DV</a:t>
            </a:r>
            <a:endParaRPr lang="en-GB" dirty="0"/>
          </a:p>
        </p:txBody>
      </p:sp>
      <p:pic>
        <p:nvPicPr>
          <p:cNvPr id="3" name="Resim 2">
            <a:extLst>
              <a:ext uri="{FF2B5EF4-FFF2-40B4-BE49-F238E27FC236}">
                <a16:creationId xmlns:a16="http://schemas.microsoft.com/office/drawing/2014/main" id="{9687A7CD-C5C6-0AA0-B64F-62EEA1549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068" y="2818131"/>
            <a:ext cx="3171864" cy="2070861"/>
          </a:xfrm>
          <a:prstGeom prst="rect">
            <a:avLst/>
          </a:prstGeom>
        </p:spPr>
      </p:pic>
    </p:spTree>
    <p:extLst>
      <p:ext uri="{BB962C8B-B14F-4D97-AF65-F5344CB8AC3E}">
        <p14:creationId xmlns:p14="http://schemas.microsoft.com/office/powerpoint/2010/main" val="3545087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Footprint Capture</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15</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pic>
        <p:nvPicPr>
          <p:cNvPr id="8" name="Resim 7">
            <a:extLst>
              <a:ext uri="{FF2B5EF4-FFF2-40B4-BE49-F238E27FC236}">
                <a16:creationId xmlns:a16="http://schemas.microsoft.com/office/drawing/2014/main" id="{DFAB7A2E-36EE-CB64-0AB4-2B231B306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191" y="1538098"/>
            <a:ext cx="4579618" cy="4703952"/>
          </a:xfrm>
          <a:prstGeom prst="rect">
            <a:avLst/>
          </a:prstGeom>
        </p:spPr>
      </p:pic>
    </p:spTree>
    <p:extLst>
      <p:ext uri="{BB962C8B-B14F-4D97-AF65-F5344CB8AC3E}">
        <p14:creationId xmlns:p14="http://schemas.microsoft.com/office/powerpoint/2010/main" val="1081660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02545-1E4A-D5FC-E0C5-56E0DB9F3A38}"/>
              </a:ext>
            </a:extLst>
          </p:cNvPr>
          <p:cNvSpPr>
            <a:spLocks noGrp="1"/>
          </p:cNvSpPr>
          <p:nvPr>
            <p:ph type="title"/>
          </p:nvPr>
        </p:nvSpPr>
        <p:spPr/>
        <p:txBody>
          <a:bodyPr/>
          <a:lstStyle/>
          <a:p>
            <a:r>
              <a:rPr lang="en-GB" dirty="0"/>
              <a:t>PCB Layout Design</a:t>
            </a:r>
          </a:p>
        </p:txBody>
      </p:sp>
      <p:pic>
        <p:nvPicPr>
          <p:cNvPr id="9" name="İçerik Yer Tutucusu 8">
            <a:extLst>
              <a:ext uri="{FF2B5EF4-FFF2-40B4-BE49-F238E27FC236}">
                <a16:creationId xmlns:a16="http://schemas.microsoft.com/office/drawing/2014/main" id="{CB0937D8-23BF-DBD0-1E79-DA97A6A002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76329" y="1690688"/>
            <a:ext cx="7439342" cy="4486275"/>
          </a:xfrm>
        </p:spPr>
      </p:pic>
      <p:sp>
        <p:nvSpPr>
          <p:cNvPr id="4" name="Date Placeholder 3">
            <a:extLst>
              <a:ext uri="{FF2B5EF4-FFF2-40B4-BE49-F238E27FC236}">
                <a16:creationId xmlns:a16="http://schemas.microsoft.com/office/drawing/2014/main" id="{8C5221B2-24B4-2DC2-C992-B61D7E4EF560}"/>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5C325D53-CC10-B7C1-A8C9-4E0376DB48CD}"/>
              </a:ext>
            </a:extLst>
          </p:cNvPr>
          <p:cNvSpPr>
            <a:spLocks noGrp="1"/>
          </p:cNvSpPr>
          <p:nvPr>
            <p:ph type="ftr" sz="quarter" idx="11"/>
          </p:nvPr>
        </p:nvSpPr>
        <p:spPr/>
        <p:txBody>
          <a:bodyPr/>
          <a:lstStyle/>
          <a:p>
            <a:r>
              <a:rPr lang="tr-TR" b="1" dirty="0">
                <a:ea typeface="Symbol" panose="05050102010706020507" pitchFamily="18" charset="2"/>
              </a:rPr>
              <a:t>40W SMPS CIRCUIT </a:t>
            </a:r>
            <a:r>
              <a:rPr lang="tr-TR" b="1" dirty="0" err="1">
                <a:ea typeface="Symbol" panose="05050102010706020507" pitchFamily="18" charset="2"/>
              </a:rPr>
              <a:t>with</a:t>
            </a:r>
            <a:r>
              <a:rPr lang="tr-TR" b="1" dirty="0">
                <a:ea typeface="Symbol" panose="05050102010706020507" pitchFamily="18" charset="2"/>
              </a:rPr>
              <a:t> DIGITAL CONTROL</a:t>
            </a:r>
            <a:endParaRPr lang="en-GB" dirty="0"/>
          </a:p>
        </p:txBody>
      </p:sp>
      <p:sp>
        <p:nvSpPr>
          <p:cNvPr id="6" name="Slide Number Placeholder 5">
            <a:extLst>
              <a:ext uri="{FF2B5EF4-FFF2-40B4-BE49-F238E27FC236}">
                <a16:creationId xmlns:a16="http://schemas.microsoft.com/office/drawing/2014/main" id="{96C99608-13D7-FB53-FA75-EF811E8AEB1F}"/>
              </a:ext>
            </a:extLst>
          </p:cNvPr>
          <p:cNvSpPr>
            <a:spLocks noGrp="1"/>
          </p:cNvSpPr>
          <p:nvPr>
            <p:ph type="sldNum" sz="quarter" idx="12"/>
          </p:nvPr>
        </p:nvSpPr>
        <p:spPr/>
        <p:txBody>
          <a:bodyPr/>
          <a:lstStyle/>
          <a:p>
            <a:fld id="{88EDA3F7-D8E9-479B-A390-91E21751E180}" type="slidenum">
              <a:rPr lang="en-GB" smtClean="0"/>
              <a:t>16</a:t>
            </a:fld>
            <a:endParaRPr lang="en-GB"/>
          </a:p>
        </p:txBody>
      </p:sp>
    </p:spTree>
    <p:extLst>
      <p:ext uri="{BB962C8B-B14F-4D97-AF65-F5344CB8AC3E}">
        <p14:creationId xmlns:p14="http://schemas.microsoft.com/office/powerpoint/2010/main" val="456712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02545-1E4A-D5FC-E0C5-56E0DB9F3A38}"/>
              </a:ext>
            </a:extLst>
          </p:cNvPr>
          <p:cNvSpPr>
            <a:spLocks noGrp="1"/>
          </p:cNvSpPr>
          <p:nvPr>
            <p:ph type="title"/>
          </p:nvPr>
        </p:nvSpPr>
        <p:spPr/>
        <p:txBody>
          <a:bodyPr/>
          <a:lstStyle/>
          <a:p>
            <a:r>
              <a:rPr lang="en-GB" dirty="0"/>
              <a:t>3D PCB Layout</a:t>
            </a:r>
          </a:p>
        </p:txBody>
      </p:sp>
      <p:sp>
        <p:nvSpPr>
          <p:cNvPr id="4" name="Date Placeholder 3">
            <a:extLst>
              <a:ext uri="{FF2B5EF4-FFF2-40B4-BE49-F238E27FC236}">
                <a16:creationId xmlns:a16="http://schemas.microsoft.com/office/drawing/2014/main" id="{8C5221B2-24B4-2DC2-C992-B61D7E4EF560}"/>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5C325D53-CC10-B7C1-A8C9-4E0376DB48CD}"/>
              </a:ext>
            </a:extLst>
          </p:cNvPr>
          <p:cNvSpPr>
            <a:spLocks noGrp="1"/>
          </p:cNvSpPr>
          <p:nvPr>
            <p:ph type="ftr" sz="quarter" idx="11"/>
          </p:nvPr>
        </p:nvSpPr>
        <p:spPr/>
        <p:txBody>
          <a:bodyPr/>
          <a:lstStyle/>
          <a:p>
            <a:r>
              <a:rPr lang="tr-TR" b="1" dirty="0">
                <a:ea typeface="Symbol" panose="05050102010706020507" pitchFamily="18" charset="2"/>
              </a:rPr>
              <a:t>40W SMPS CIRCUIT </a:t>
            </a:r>
            <a:r>
              <a:rPr lang="tr-TR" b="1" dirty="0" err="1">
                <a:ea typeface="Symbol" panose="05050102010706020507" pitchFamily="18" charset="2"/>
              </a:rPr>
              <a:t>with</a:t>
            </a:r>
            <a:r>
              <a:rPr lang="tr-TR" b="1" dirty="0">
                <a:ea typeface="Symbol" panose="05050102010706020507" pitchFamily="18" charset="2"/>
              </a:rPr>
              <a:t> DIGITAL CONTROL</a:t>
            </a:r>
            <a:endParaRPr lang="en-GB" dirty="0"/>
          </a:p>
        </p:txBody>
      </p:sp>
      <p:sp>
        <p:nvSpPr>
          <p:cNvPr id="6" name="Slide Number Placeholder 5">
            <a:extLst>
              <a:ext uri="{FF2B5EF4-FFF2-40B4-BE49-F238E27FC236}">
                <a16:creationId xmlns:a16="http://schemas.microsoft.com/office/drawing/2014/main" id="{96C99608-13D7-FB53-FA75-EF811E8AEB1F}"/>
              </a:ext>
            </a:extLst>
          </p:cNvPr>
          <p:cNvSpPr>
            <a:spLocks noGrp="1"/>
          </p:cNvSpPr>
          <p:nvPr>
            <p:ph type="sldNum" sz="quarter" idx="12"/>
          </p:nvPr>
        </p:nvSpPr>
        <p:spPr/>
        <p:txBody>
          <a:bodyPr/>
          <a:lstStyle/>
          <a:p>
            <a:fld id="{88EDA3F7-D8E9-479B-A390-91E21751E180}" type="slidenum">
              <a:rPr lang="en-GB" smtClean="0"/>
              <a:t>17</a:t>
            </a:fld>
            <a:endParaRPr lang="en-GB"/>
          </a:p>
        </p:txBody>
      </p:sp>
      <p:pic>
        <p:nvPicPr>
          <p:cNvPr id="8" name="Resim 7">
            <a:extLst>
              <a:ext uri="{FF2B5EF4-FFF2-40B4-BE49-F238E27FC236}">
                <a16:creationId xmlns:a16="http://schemas.microsoft.com/office/drawing/2014/main" id="{CEDB653E-18D3-9B6C-78F8-B1FF9B0BD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788" y="1690688"/>
            <a:ext cx="7612424" cy="4573270"/>
          </a:xfrm>
          <a:prstGeom prst="rect">
            <a:avLst/>
          </a:prstGeom>
        </p:spPr>
      </p:pic>
    </p:spTree>
    <p:extLst>
      <p:ext uri="{BB962C8B-B14F-4D97-AF65-F5344CB8AC3E}">
        <p14:creationId xmlns:p14="http://schemas.microsoft.com/office/powerpoint/2010/main" val="182199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02545-1E4A-D5FC-E0C5-56E0DB9F3A38}"/>
              </a:ext>
            </a:extLst>
          </p:cNvPr>
          <p:cNvSpPr>
            <a:spLocks noGrp="1"/>
          </p:cNvSpPr>
          <p:nvPr>
            <p:ph type="title"/>
          </p:nvPr>
        </p:nvSpPr>
        <p:spPr/>
        <p:txBody>
          <a:bodyPr/>
          <a:lstStyle/>
          <a:p>
            <a:r>
              <a:rPr lang="en-GB" dirty="0"/>
              <a:t>Manufactured PCB</a:t>
            </a:r>
          </a:p>
        </p:txBody>
      </p:sp>
      <p:sp>
        <p:nvSpPr>
          <p:cNvPr id="4" name="Date Placeholder 3">
            <a:extLst>
              <a:ext uri="{FF2B5EF4-FFF2-40B4-BE49-F238E27FC236}">
                <a16:creationId xmlns:a16="http://schemas.microsoft.com/office/drawing/2014/main" id="{8C5221B2-24B4-2DC2-C992-B61D7E4EF560}"/>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5C325D53-CC10-B7C1-A8C9-4E0376DB48CD}"/>
              </a:ext>
            </a:extLst>
          </p:cNvPr>
          <p:cNvSpPr>
            <a:spLocks noGrp="1"/>
          </p:cNvSpPr>
          <p:nvPr>
            <p:ph type="ftr" sz="quarter" idx="11"/>
          </p:nvPr>
        </p:nvSpPr>
        <p:spPr/>
        <p:txBody>
          <a:bodyPr/>
          <a:lstStyle/>
          <a:p>
            <a:r>
              <a:rPr lang="tr-TR" b="1" dirty="0">
                <a:ea typeface="Symbol" panose="05050102010706020507" pitchFamily="18" charset="2"/>
              </a:rPr>
              <a:t>40W SMPS CIRCUIT </a:t>
            </a:r>
            <a:r>
              <a:rPr lang="tr-TR" b="1" dirty="0" err="1">
                <a:ea typeface="Symbol" panose="05050102010706020507" pitchFamily="18" charset="2"/>
              </a:rPr>
              <a:t>with</a:t>
            </a:r>
            <a:r>
              <a:rPr lang="tr-TR" b="1" dirty="0">
                <a:ea typeface="Symbol" panose="05050102010706020507" pitchFamily="18" charset="2"/>
              </a:rPr>
              <a:t> DIGITAL CONTROL</a:t>
            </a:r>
            <a:endParaRPr lang="en-GB" dirty="0"/>
          </a:p>
        </p:txBody>
      </p:sp>
      <p:sp>
        <p:nvSpPr>
          <p:cNvPr id="6" name="Slide Number Placeholder 5">
            <a:extLst>
              <a:ext uri="{FF2B5EF4-FFF2-40B4-BE49-F238E27FC236}">
                <a16:creationId xmlns:a16="http://schemas.microsoft.com/office/drawing/2014/main" id="{96C99608-13D7-FB53-FA75-EF811E8AEB1F}"/>
              </a:ext>
            </a:extLst>
          </p:cNvPr>
          <p:cNvSpPr>
            <a:spLocks noGrp="1"/>
          </p:cNvSpPr>
          <p:nvPr>
            <p:ph type="sldNum" sz="quarter" idx="12"/>
          </p:nvPr>
        </p:nvSpPr>
        <p:spPr/>
        <p:txBody>
          <a:bodyPr/>
          <a:lstStyle/>
          <a:p>
            <a:fld id="{88EDA3F7-D8E9-479B-A390-91E21751E180}" type="slidenum">
              <a:rPr lang="en-GB" smtClean="0"/>
              <a:t>18</a:t>
            </a:fld>
            <a:endParaRPr lang="en-GB"/>
          </a:p>
        </p:txBody>
      </p:sp>
      <p:pic>
        <p:nvPicPr>
          <p:cNvPr id="9" name="Resim 8">
            <a:extLst>
              <a:ext uri="{FF2B5EF4-FFF2-40B4-BE49-F238E27FC236}">
                <a16:creationId xmlns:a16="http://schemas.microsoft.com/office/drawing/2014/main" id="{4D1E5EBC-F88C-C22D-8F9F-79DF395FE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788" y="1688971"/>
            <a:ext cx="7612424" cy="4555429"/>
          </a:xfrm>
          <a:prstGeom prst="rect">
            <a:avLst/>
          </a:prstGeom>
        </p:spPr>
      </p:pic>
    </p:spTree>
    <p:extLst>
      <p:ext uri="{BB962C8B-B14F-4D97-AF65-F5344CB8AC3E}">
        <p14:creationId xmlns:p14="http://schemas.microsoft.com/office/powerpoint/2010/main" val="404610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Simulink Model</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19</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059680" cy="4351338"/>
          </a:xfrm>
        </p:spPr>
        <p:txBody>
          <a:bodyPr/>
          <a:lstStyle/>
          <a:p>
            <a:pPr marL="0" indent="0">
              <a:buNone/>
            </a:pPr>
            <a:r>
              <a:rPr lang="en-GB" dirty="0"/>
              <a:t>Digital Output Pin HIGH/LOW</a:t>
            </a:r>
          </a:p>
        </p:txBody>
      </p:sp>
      <p:pic>
        <p:nvPicPr>
          <p:cNvPr id="8" name="Resim 7">
            <a:extLst>
              <a:ext uri="{FF2B5EF4-FFF2-40B4-BE49-F238E27FC236}">
                <a16:creationId xmlns:a16="http://schemas.microsoft.com/office/drawing/2014/main" id="{233A57A5-4534-E3BC-1AE2-869D6B1B1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97233"/>
            <a:ext cx="6714744" cy="3008746"/>
          </a:xfrm>
          <a:prstGeom prst="rect">
            <a:avLst/>
          </a:prstGeom>
        </p:spPr>
      </p:pic>
      <p:pic>
        <p:nvPicPr>
          <p:cNvPr id="9" name="Resim 8">
            <a:extLst>
              <a:ext uri="{FF2B5EF4-FFF2-40B4-BE49-F238E27FC236}">
                <a16:creationId xmlns:a16="http://schemas.microsoft.com/office/drawing/2014/main" id="{9C72D684-7276-22C3-4619-9B0E9C15C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6292" y="1543737"/>
            <a:ext cx="3111815" cy="1964838"/>
          </a:xfrm>
          <a:prstGeom prst="rect">
            <a:avLst/>
          </a:prstGeom>
        </p:spPr>
      </p:pic>
      <p:pic>
        <p:nvPicPr>
          <p:cNvPr id="10" name="Resim 9">
            <a:extLst>
              <a:ext uri="{FF2B5EF4-FFF2-40B4-BE49-F238E27FC236}">
                <a16:creationId xmlns:a16="http://schemas.microsoft.com/office/drawing/2014/main" id="{762242EE-444F-4845-410D-0F14C68D6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6292" y="4041141"/>
            <a:ext cx="3111815" cy="1964838"/>
          </a:xfrm>
          <a:prstGeom prst="rect">
            <a:avLst/>
          </a:prstGeom>
        </p:spPr>
      </p:pic>
      <p:sp>
        <p:nvSpPr>
          <p:cNvPr id="12" name="Metin kutusu 11">
            <a:extLst>
              <a:ext uri="{FF2B5EF4-FFF2-40B4-BE49-F238E27FC236}">
                <a16:creationId xmlns:a16="http://schemas.microsoft.com/office/drawing/2014/main" id="{C35983FA-44B5-7F79-F52C-B07263A3D617}"/>
              </a:ext>
            </a:extLst>
          </p:cNvPr>
          <p:cNvSpPr txBox="1"/>
          <p:nvPr/>
        </p:nvSpPr>
        <p:spPr>
          <a:xfrm>
            <a:off x="8396430" y="1174405"/>
            <a:ext cx="3111815" cy="369332"/>
          </a:xfrm>
          <a:prstGeom prst="rect">
            <a:avLst/>
          </a:prstGeom>
          <a:noFill/>
        </p:spPr>
        <p:txBody>
          <a:bodyPr wrap="square">
            <a:spAutoFit/>
          </a:bodyPr>
          <a:lstStyle/>
          <a:p>
            <a:pPr marL="0" indent="0" algn="ctr">
              <a:buNone/>
            </a:pPr>
            <a:r>
              <a:rPr lang="tr-TR" dirty="0"/>
              <a:t>HIGH (5V)</a:t>
            </a:r>
            <a:endParaRPr lang="en-GB" dirty="0"/>
          </a:p>
        </p:txBody>
      </p:sp>
      <p:sp>
        <p:nvSpPr>
          <p:cNvPr id="14" name="Metin kutusu 13">
            <a:extLst>
              <a:ext uri="{FF2B5EF4-FFF2-40B4-BE49-F238E27FC236}">
                <a16:creationId xmlns:a16="http://schemas.microsoft.com/office/drawing/2014/main" id="{BBEF139A-A855-3E31-7143-4CE2DD38DE97}"/>
              </a:ext>
            </a:extLst>
          </p:cNvPr>
          <p:cNvSpPr txBox="1"/>
          <p:nvPr/>
        </p:nvSpPr>
        <p:spPr>
          <a:xfrm>
            <a:off x="8503514" y="3713816"/>
            <a:ext cx="2957370" cy="369332"/>
          </a:xfrm>
          <a:prstGeom prst="rect">
            <a:avLst/>
          </a:prstGeom>
          <a:noFill/>
        </p:spPr>
        <p:txBody>
          <a:bodyPr wrap="square">
            <a:spAutoFit/>
          </a:bodyPr>
          <a:lstStyle/>
          <a:p>
            <a:pPr marL="0" indent="0" algn="ctr">
              <a:buFont typeface="Arial" panose="020B0604020202020204" pitchFamily="34" charset="0"/>
              <a:buNone/>
            </a:pPr>
            <a:r>
              <a:rPr lang="tr-TR" dirty="0"/>
              <a:t>LOW (0V)</a:t>
            </a:r>
            <a:endParaRPr lang="en-GB" dirty="0"/>
          </a:p>
        </p:txBody>
      </p:sp>
    </p:spTree>
    <p:extLst>
      <p:ext uri="{BB962C8B-B14F-4D97-AF65-F5344CB8AC3E}">
        <p14:creationId xmlns:p14="http://schemas.microsoft.com/office/powerpoint/2010/main" val="1922992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Introduction</a:t>
            </a:r>
          </a:p>
        </p:txBody>
      </p:sp>
      <p:sp>
        <p:nvSpPr>
          <p:cNvPr id="3" name="Content Placeholder 2">
            <a:extLst>
              <a:ext uri="{FF2B5EF4-FFF2-40B4-BE49-F238E27FC236}">
                <a16:creationId xmlns:a16="http://schemas.microsoft.com/office/drawing/2014/main" id="{415D7A5E-DBD7-5C1F-74A0-225F995238DC}"/>
              </a:ext>
            </a:extLst>
          </p:cNvPr>
          <p:cNvSpPr>
            <a:spLocks noGrp="1"/>
          </p:cNvSpPr>
          <p:nvPr>
            <p:ph idx="1"/>
          </p:nvPr>
        </p:nvSpPr>
        <p:spPr>
          <a:xfrm>
            <a:off x="838200" y="1825625"/>
            <a:ext cx="6222476" cy="4351338"/>
          </a:xfrm>
        </p:spPr>
        <p:txBody>
          <a:bodyPr>
            <a:normAutofit/>
          </a:bodyPr>
          <a:lstStyle/>
          <a:p>
            <a:pPr marL="0" indent="0">
              <a:buNone/>
            </a:pPr>
            <a:r>
              <a:rPr lang="en-US" dirty="0"/>
              <a:t>Definition of ECUs</a:t>
            </a:r>
          </a:p>
          <a:p>
            <a:r>
              <a:rPr lang="en-US" sz="2000" dirty="0"/>
              <a:t>Specialized embedded systems in vehicles that manage electrical systems by processing inputs and executing commands using integrated hardware and software.</a:t>
            </a:r>
          </a:p>
          <a:p>
            <a:pPr marL="0" indent="0">
              <a:buNone/>
            </a:pPr>
            <a:r>
              <a:rPr lang="en-US" dirty="0"/>
              <a:t>Importance of ECUs</a:t>
            </a:r>
          </a:p>
          <a:p>
            <a:r>
              <a:rPr lang="en-US" sz="2000" dirty="0"/>
              <a:t>ECUs manage critical operations like engine control, braking, and in-vehicle communication.</a:t>
            </a:r>
          </a:p>
          <a:p>
            <a:pPr>
              <a:buFont typeface="Arial" panose="020B0604020202020204" pitchFamily="34" charset="0"/>
              <a:buChar char="•"/>
            </a:pPr>
            <a:r>
              <a:rPr lang="en-US" sz="2000" dirty="0"/>
              <a:t>Ensure precision, safety, and efficiency in modern automotive systems.</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2</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pic>
        <p:nvPicPr>
          <p:cNvPr id="9" name="Resim 8">
            <a:extLst>
              <a:ext uri="{FF2B5EF4-FFF2-40B4-BE49-F238E27FC236}">
                <a16:creationId xmlns:a16="http://schemas.microsoft.com/office/drawing/2014/main" id="{F02FDE66-294E-D261-53C4-E2FAD254BE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8016" y="2297684"/>
            <a:ext cx="3810000" cy="2921000"/>
          </a:xfrm>
          <a:prstGeom prst="rect">
            <a:avLst/>
          </a:prstGeom>
        </p:spPr>
      </p:pic>
    </p:spTree>
    <p:extLst>
      <p:ext uri="{BB962C8B-B14F-4D97-AF65-F5344CB8AC3E}">
        <p14:creationId xmlns:p14="http://schemas.microsoft.com/office/powerpoint/2010/main" val="3597708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Resim 22">
            <a:extLst>
              <a:ext uri="{FF2B5EF4-FFF2-40B4-BE49-F238E27FC236}">
                <a16:creationId xmlns:a16="http://schemas.microsoft.com/office/drawing/2014/main" id="{1C63EC6C-2F54-57CE-2B3F-390C7DBDD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542" y="2520891"/>
            <a:ext cx="3825988" cy="3613689"/>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UART Communication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20</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257800" cy="4351338"/>
          </a:xfrm>
        </p:spPr>
        <p:txBody>
          <a:bodyPr>
            <a:normAutofit/>
          </a:bodyPr>
          <a:lstStyle/>
          <a:p>
            <a:pPr marL="0" indent="0">
              <a:buNone/>
            </a:pPr>
            <a:r>
              <a:rPr lang="en-US" dirty="0">
                <a:effectLst/>
              </a:rPr>
              <a:t>Peripheral Configuration</a:t>
            </a:r>
          </a:p>
          <a:p>
            <a:r>
              <a:rPr lang="en-US" sz="2000" dirty="0"/>
              <a:t>Parity: None</a:t>
            </a:r>
          </a:p>
          <a:p>
            <a:r>
              <a:rPr lang="en-US" sz="2000" dirty="0"/>
              <a:t>Data Bits: 8</a:t>
            </a:r>
          </a:p>
          <a:p>
            <a:r>
              <a:rPr lang="en-US" sz="2000" dirty="0"/>
              <a:t>Stop Bits: 1</a:t>
            </a:r>
          </a:p>
          <a:p>
            <a:pPr marL="0" indent="0">
              <a:buNone/>
            </a:pPr>
            <a:endParaRPr lang="en-US" sz="2000" dirty="0"/>
          </a:p>
        </p:txBody>
      </p:sp>
      <p:pic>
        <p:nvPicPr>
          <p:cNvPr id="11" name="Resim 10">
            <a:extLst>
              <a:ext uri="{FF2B5EF4-FFF2-40B4-BE49-F238E27FC236}">
                <a16:creationId xmlns:a16="http://schemas.microsoft.com/office/drawing/2014/main" id="{24D851E9-6835-CECE-D9EB-48BF03573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322" y="2478176"/>
            <a:ext cx="1658155" cy="389029"/>
          </a:xfrm>
          <a:prstGeom prst="rect">
            <a:avLst/>
          </a:prstGeom>
        </p:spPr>
      </p:pic>
      <p:pic>
        <p:nvPicPr>
          <p:cNvPr id="15" name="Resim 14">
            <a:extLst>
              <a:ext uri="{FF2B5EF4-FFF2-40B4-BE49-F238E27FC236}">
                <a16:creationId xmlns:a16="http://schemas.microsoft.com/office/drawing/2014/main" id="{7BBF1F2E-F24C-AC49-C099-8CADC0D90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9265" y="3101976"/>
            <a:ext cx="3377884" cy="735187"/>
          </a:xfrm>
          <a:prstGeom prst="rect">
            <a:avLst/>
          </a:prstGeom>
        </p:spPr>
      </p:pic>
      <p:pic>
        <p:nvPicPr>
          <p:cNvPr id="18" name="Resim 17">
            <a:extLst>
              <a:ext uri="{FF2B5EF4-FFF2-40B4-BE49-F238E27FC236}">
                <a16:creationId xmlns:a16="http://schemas.microsoft.com/office/drawing/2014/main" id="{2FD54E65-2221-7F50-0DD5-4DE04B43E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9265" y="4143556"/>
            <a:ext cx="3465783" cy="734164"/>
          </a:xfrm>
          <a:prstGeom prst="rect">
            <a:avLst/>
          </a:prstGeom>
        </p:spPr>
      </p:pic>
      <p:sp>
        <p:nvSpPr>
          <p:cNvPr id="19" name="İçerik Yer Tutucusu 5">
            <a:extLst>
              <a:ext uri="{FF2B5EF4-FFF2-40B4-BE49-F238E27FC236}">
                <a16:creationId xmlns:a16="http://schemas.microsoft.com/office/drawing/2014/main" id="{4AF89C19-6A8F-CAC0-4554-0729695CD40E}"/>
              </a:ext>
            </a:extLst>
          </p:cNvPr>
          <p:cNvSpPr txBox="1">
            <a:spLocks/>
          </p:cNvSpPr>
          <p:nvPr/>
        </p:nvSpPr>
        <p:spPr>
          <a:xfrm>
            <a:off x="650706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Baud Rate Calculation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17540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UART Communication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21</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10515600" cy="4351338"/>
          </a:xfrm>
        </p:spPr>
        <p:txBody>
          <a:bodyPr>
            <a:normAutofit/>
          </a:bodyPr>
          <a:lstStyle/>
          <a:p>
            <a:pPr marL="0" indent="0">
              <a:buNone/>
            </a:pPr>
            <a:r>
              <a:rPr lang="en-US" dirty="0">
                <a:effectLst/>
              </a:rPr>
              <a:t>Verificat</a:t>
            </a:r>
            <a:r>
              <a:rPr lang="en-US" dirty="0"/>
              <a:t>ion of Transmission Functionality</a:t>
            </a:r>
          </a:p>
          <a:p>
            <a:r>
              <a:rPr lang="en-US" sz="2000" dirty="0"/>
              <a:t>A simple test routine was implemented to continuously transmit the ASCII character “a” every 100 milliseconds using UART.</a:t>
            </a:r>
          </a:p>
          <a:p>
            <a:endParaRPr lang="en-US" sz="2000" dirty="0"/>
          </a:p>
          <a:p>
            <a:endParaRPr lang="en-US" sz="2000" dirty="0"/>
          </a:p>
          <a:p>
            <a:endParaRPr lang="en-US" sz="2000" dirty="0"/>
          </a:p>
          <a:p>
            <a:endParaRPr lang="en-US" sz="2000" dirty="0"/>
          </a:p>
          <a:p>
            <a:r>
              <a:rPr lang="en-US" sz="2000" dirty="0"/>
              <a:t>This test confirmed that U1TXREG was being updated correctly.</a:t>
            </a:r>
          </a:p>
          <a:p>
            <a:r>
              <a:rPr lang="en-US" sz="2000" dirty="0"/>
              <a:t>The character was successfully received at Tera Term or Terminal at 9600 baud.</a:t>
            </a:r>
          </a:p>
        </p:txBody>
      </p:sp>
      <p:pic>
        <p:nvPicPr>
          <p:cNvPr id="8" name="Resim 7">
            <a:extLst>
              <a:ext uri="{FF2B5EF4-FFF2-40B4-BE49-F238E27FC236}">
                <a16:creationId xmlns:a16="http://schemas.microsoft.com/office/drawing/2014/main" id="{219AFC9D-433A-301C-1430-365BBD55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984" y="3171039"/>
            <a:ext cx="9386031" cy="1158666"/>
          </a:xfrm>
          <a:prstGeom prst="rect">
            <a:avLst/>
          </a:prstGeom>
        </p:spPr>
      </p:pic>
    </p:spTree>
    <p:extLst>
      <p:ext uri="{BB962C8B-B14F-4D97-AF65-F5344CB8AC3E}">
        <p14:creationId xmlns:p14="http://schemas.microsoft.com/office/powerpoint/2010/main" val="3805558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UART Communication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22</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10515600" cy="4351338"/>
          </a:xfrm>
        </p:spPr>
        <p:txBody>
          <a:bodyPr>
            <a:normAutofit/>
          </a:bodyPr>
          <a:lstStyle/>
          <a:p>
            <a:pPr marL="0" indent="0">
              <a:buNone/>
            </a:pPr>
            <a:r>
              <a:rPr lang="en-US" dirty="0">
                <a:effectLst/>
              </a:rPr>
              <a:t>Real-time PWM Signal Modulation</a:t>
            </a:r>
            <a:endParaRPr lang="en-US" dirty="0"/>
          </a:p>
        </p:txBody>
      </p:sp>
      <p:pic>
        <p:nvPicPr>
          <p:cNvPr id="11" name="Resim 10">
            <a:extLst>
              <a:ext uri="{FF2B5EF4-FFF2-40B4-BE49-F238E27FC236}">
                <a16:creationId xmlns:a16="http://schemas.microsoft.com/office/drawing/2014/main" id="{712837D6-42D9-EEE7-B949-01B8CCDE2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674" y="3093294"/>
            <a:ext cx="2385852" cy="608976"/>
          </a:xfrm>
          <a:prstGeom prst="rect">
            <a:avLst/>
          </a:prstGeom>
        </p:spPr>
      </p:pic>
      <p:pic>
        <p:nvPicPr>
          <p:cNvPr id="13" name="Resim 12">
            <a:extLst>
              <a:ext uri="{FF2B5EF4-FFF2-40B4-BE49-F238E27FC236}">
                <a16:creationId xmlns:a16="http://schemas.microsoft.com/office/drawing/2014/main" id="{66FCC958-A78A-B575-43F6-6147CEDB5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975" y="4733295"/>
            <a:ext cx="3750578" cy="667332"/>
          </a:xfrm>
          <a:prstGeom prst="rect">
            <a:avLst/>
          </a:prstGeom>
        </p:spPr>
      </p:pic>
      <p:pic>
        <p:nvPicPr>
          <p:cNvPr id="16" name="Resim 15">
            <a:extLst>
              <a:ext uri="{FF2B5EF4-FFF2-40B4-BE49-F238E27FC236}">
                <a16:creationId xmlns:a16="http://schemas.microsoft.com/office/drawing/2014/main" id="{C2F8B2D3-BFC8-AA12-7FA0-5613E7815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655660"/>
            <a:ext cx="3606800" cy="241300"/>
          </a:xfrm>
          <a:prstGeom prst="rect">
            <a:avLst/>
          </a:prstGeom>
        </p:spPr>
      </p:pic>
      <p:pic>
        <p:nvPicPr>
          <p:cNvPr id="18" name="Resim 17">
            <a:extLst>
              <a:ext uri="{FF2B5EF4-FFF2-40B4-BE49-F238E27FC236}">
                <a16:creationId xmlns:a16="http://schemas.microsoft.com/office/drawing/2014/main" id="{19F415B7-E0A5-48DA-9867-4A24DFA3A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4321061"/>
            <a:ext cx="5245100" cy="215900"/>
          </a:xfrm>
          <a:prstGeom prst="rect">
            <a:avLst/>
          </a:prstGeom>
        </p:spPr>
      </p:pic>
      <p:pic>
        <p:nvPicPr>
          <p:cNvPr id="22" name="Resim 21">
            <a:extLst>
              <a:ext uri="{FF2B5EF4-FFF2-40B4-BE49-F238E27FC236}">
                <a16:creationId xmlns:a16="http://schemas.microsoft.com/office/drawing/2014/main" id="{BF0C4333-199D-FDAD-E5B6-F38857D132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6396" y="2718200"/>
            <a:ext cx="4167404" cy="2566188"/>
          </a:xfrm>
          <a:prstGeom prst="rect">
            <a:avLst/>
          </a:prstGeom>
        </p:spPr>
      </p:pic>
    </p:spTree>
    <p:extLst>
      <p:ext uri="{BB962C8B-B14F-4D97-AF65-F5344CB8AC3E}">
        <p14:creationId xmlns:p14="http://schemas.microsoft.com/office/powerpoint/2010/main" val="3911182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A7A7B10A-A988-4ECC-6D1D-A615C22CE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197" y="2437055"/>
            <a:ext cx="4360093" cy="3600000"/>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UART Communication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23</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10515600" cy="4351338"/>
          </a:xfrm>
        </p:spPr>
        <p:txBody>
          <a:bodyPr>
            <a:normAutofit/>
          </a:bodyPr>
          <a:lstStyle/>
          <a:p>
            <a:pPr marL="0" indent="0">
              <a:buNone/>
            </a:pPr>
            <a:r>
              <a:rPr lang="en-US" dirty="0"/>
              <a:t>Integration of GUI</a:t>
            </a:r>
          </a:p>
        </p:txBody>
      </p:sp>
    </p:spTree>
    <p:extLst>
      <p:ext uri="{BB962C8B-B14F-4D97-AF65-F5344CB8AC3E}">
        <p14:creationId xmlns:p14="http://schemas.microsoft.com/office/powerpoint/2010/main" val="3615205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B1323C99-5A38-FCDB-AD5E-700356171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197" y="2437055"/>
            <a:ext cx="4360093" cy="3600000"/>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UART Communication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24</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10515600" cy="4351338"/>
          </a:xfrm>
        </p:spPr>
        <p:txBody>
          <a:bodyPr>
            <a:normAutofit/>
          </a:bodyPr>
          <a:lstStyle/>
          <a:p>
            <a:pPr marL="0" indent="0">
              <a:buNone/>
            </a:pPr>
            <a:r>
              <a:rPr lang="en-US" dirty="0"/>
              <a:t>Integration of GUI</a:t>
            </a:r>
          </a:p>
        </p:txBody>
      </p:sp>
    </p:spTree>
    <p:extLst>
      <p:ext uri="{BB962C8B-B14F-4D97-AF65-F5344CB8AC3E}">
        <p14:creationId xmlns:p14="http://schemas.microsoft.com/office/powerpoint/2010/main" val="3028130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262ACEB3-B622-A3E0-ED66-0B8F531E0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196" y="2437055"/>
            <a:ext cx="4360093" cy="3600000"/>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UART Communication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25</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10515600" cy="4351338"/>
          </a:xfrm>
        </p:spPr>
        <p:txBody>
          <a:bodyPr>
            <a:normAutofit/>
          </a:bodyPr>
          <a:lstStyle/>
          <a:p>
            <a:pPr marL="0" indent="0">
              <a:buNone/>
            </a:pPr>
            <a:r>
              <a:rPr lang="en-US" dirty="0"/>
              <a:t>Integration of GUI</a:t>
            </a:r>
          </a:p>
        </p:txBody>
      </p:sp>
    </p:spTree>
    <p:extLst>
      <p:ext uri="{BB962C8B-B14F-4D97-AF65-F5344CB8AC3E}">
        <p14:creationId xmlns:p14="http://schemas.microsoft.com/office/powerpoint/2010/main" val="902580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UART Communication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26</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10515600" cy="4351338"/>
          </a:xfrm>
        </p:spPr>
        <p:txBody>
          <a:bodyPr>
            <a:normAutofit/>
          </a:bodyPr>
          <a:lstStyle/>
          <a:p>
            <a:pPr marL="0" indent="0">
              <a:buNone/>
            </a:pPr>
            <a:r>
              <a:rPr lang="en-US" dirty="0"/>
              <a:t>Integration of GUI</a:t>
            </a:r>
          </a:p>
        </p:txBody>
      </p:sp>
      <p:pic>
        <p:nvPicPr>
          <p:cNvPr id="9" name="Resim 8">
            <a:extLst>
              <a:ext uri="{FF2B5EF4-FFF2-40B4-BE49-F238E27FC236}">
                <a16:creationId xmlns:a16="http://schemas.microsoft.com/office/drawing/2014/main" id="{B3D299CC-1D85-8397-AFE1-E348D1768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109" y="3040065"/>
            <a:ext cx="4131598" cy="1922458"/>
          </a:xfrm>
          <a:prstGeom prst="rect">
            <a:avLst/>
          </a:prstGeom>
        </p:spPr>
      </p:pic>
      <p:pic>
        <p:nvPicPr>
          <p:cNvPr id="11" name="Resim 10">
            <a:extLst>
              <a:ext uri="{FF2B5EF4-FFF2-40B4-BE49-F238E27FC236}">
                <a16:creationId xmlns:a16="http://schemas.microsoft.com/office/drawing/2014/main" id="{3332C7DE-77F1-FB10-7360-152048365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309" y="2201294"/>
            <a:ext cx="4356582" cy="3600000"/>
          </a:xfrm>
          <a:prstGeom prst="rect">
            <a:avLst/>
          </a:prstGeom>
        </p:spPr>
      </p:pic>
    </p:spTree>
    <p:extLst>
      <p:ext uri="{BB962C8B-B14F-4D97-AF65-F5344CB8AC3E}">
        <p14:creationId xmlns:p14="http://schemas.microsoft.com/office/powerpoint/2010/main" val="4198425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BA5CCFD7-DF3D-0596-CF7F-4376AAB23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707" y="2437055"/>
            <a:ext cx="4356582" cy="3600000"/>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UART Communication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27</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10515600" cy="4351338"/>
          </a:xfrm>
        </p:spPr>
        <p:txBody>
          <a:bodyPr>
            <a:normAutofit/>
          </a:bodyPr>
          <a:lstStyle/>
          <a:p>
            <a:pPr marL="0" indent="0">
              <a:buNone/>
            </a:pPr>
            <a:r>
              <a:rPr lang="en-US" dirty="0"/>
              <a:t>Integration of GUI</a:t>
            </a:r>
          </a:p>
        </p:txBody>
      </p:sp>
    </p:spTree>
    <p:extLst>
      <p:ext uri="{BB962C8B-B14F-4D97-AF65-F5344CB8AC3E}">
        <p14:creationId xmlns:p14="http://schemas.microsoft.com/office/powerpoint/2010/main" val="3628455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Bootloader Implementation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28</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765800" cy="4351338"/>
          </a:xfrm>
        </p:spPr>
        <p:txBody>
          <a:bodyPr>
            <a:normAutofit/>
          </a:bodyPr>
          <a:lstStyle/>
          <a:p>
            <a:pPr marL="0" indent="0">
              <a:buNone/>
            </a:pPr>
            <a:r>
              <a:rPr lang="en-US" dirty="0"/>
              <a:t>Architecture and Purpose</a:t>
            </a:r>
          </a:p>
          <a:p>
            <a:r>
              <a:rPr lang="en-US" sz="2000" dirty="0">
                <a:effectLst/>
                <a:latin typeface="TeXGyreTermesX"/>
              </a:rPr>
              <a:t>Perform secure firmware updates via UART</a:t>
            </a:r>
          </a:p>
          <a:p>
            <a:r>
              <a:rPr lang="en-US" sz="2000" dirty="0">
                <a:effectLst/>
                <a:latin typeface="TeXGyreTermesX"/>
              </a:rPr>
              <a:t>Operate independently from external programmers (</a:t>
            </a:r>
            <a:r>
              <a:rPr lang="en-US" sz="2000" dirty="0" err="1">
                <a:effectLst/>
                <a:latin typeface="TeXGyreTermesX"/>
              </a:rPr>
              <a:t>PICkit</a:t>
            </a:r>
            <a:r>
              <a:rPr lang="en-US" sz="2000" dirty="0">
                <a:effectLst/>
                <a:latin typeface="TeXGyreTermesX"/>
              </a:rPr>
              <a:t>)</a:t>
            </a:r>
          </a:p>
          <a:p>
            <a:r>
              <a:rPr lang="en-US" sz="2000" dirty="0">
                <a:effectLst/>
                <a:latin typeface="TeXGyreTermesX"/>
              </a:rPr>
              <a:t>Handle memory integrity and recovery</a:t>
            </a:r>
          </a:p>
          <a:p>
            <a:r>
              <a:rPr lang="en-US" sz="2000" dirty="0">
                <a:effectLst/>
                <a:latin typeface="TeXGyreTermesX"/>
              </a:rPr>
              <a:t>Enable runtime application switch-over after successful flashing</a:t>
            </a:r>
            <a:endParaRPr lang="en-US" sz="2000" dirty="0"/>
          </a:p>
          <a:p>
            <a:endParaRPr lang="en-US" sz="2000" dirty="0"/>
          </a:p>
        </p:txBody>
      </p:sp>
      <p:pic>
        <p:nvPicPr>
          <p:cNvPr id="8" name="Resim 7">
            <a:extLst>
              <a:ext uri="{FF2B5EF4-FFF2-40B4-BE49-F238E27FC236}">
                <a16:creationId xmlns:a16="http://schemas.microsoft.com/office/drawing/2014/main" id="{F6A2ECDA-0CD1-7633-E1C7-B68202E7D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600" y="2305050"/>
            <a:ext cx="4013200" cy="2247900"/>
          </a:xfrm>
          <a:prstGeom prst="rect">
            <a:avLst/>
          </a:prstGeom>
        </p:spPr>
      </p:pic>
    </p:spTree>
    <p:extLst>
      <p:ext uri="{BB962C8B-B14F-4D97-AF65-F5344CB8AC3E}">
        <p14:creationId xmlns:p14="http://schemas.microsoft.com/office/powerpoint/2010/main" val="1986284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Bootloader Implementation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29</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765800" cy="4351338"/>
          </a:xfrm>
        </p:spPr>
        <p:txBody>
          <a:bodyPr>
            <a:normAutofit/>
          </a:bodyPr>
          <a:lstStyle/>
          <a:p>
            <a:pPr marL="0" indent="0">
              <a:buNone/>
            </a:pPr>
            <a:r>
              <a:rPr lang="en-US" dirty="0"/>
              <a:t>UART Controlled Entry Mechanism</a:t>
            </a:r>
          </a:p>
          <a:p>
            <a:pPr marL="0" indent="0">
              <a:buNone/>
            </a:pPr>
            <a:endParaRPr lang="en-US" sz="2000" dirty="0"/>
          </a:p>
          <a:p>
            <a:endParaRPr lang="en-US" sz="2000" dirty="0"/>
          </a:p>
        </p:txBody>
      </p:sp>
      <p:pic>
        <p:nvPicPr>
          <p:cNvPr id="9" name="Resim 8">
            <a:extLst>
              <a:ext uri="{FF2B5EF4-FFF2-40B4-BE49-F238E27FC236}">
                <a16:creationId xmlns:a16="http://schemas.microsoft.com/office/drawing/2014/main" id="{E60980E6-7C29-7BA5-2CD6-B423F3375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72685"/>
            <a:ext cx="3040130" cy="3604278"/>
          </a:xfrm>
          <a:prstGeom prst="rect">
            <a:avLst/>
          </a:prstGeom>
        </p:spPr>
      </p:pic>
      <p:pic>
        <p:nvPicPr>
          <p:cNvPr id="11" name="Resim 10">
            <a:extLst>
              <a:ext uri="{FF2B5EF4-FFF2-40B4-BE49-F238E27FC236}">
                <a16:creationId xmlns:a16="http://schemas.microsoft.com/office/drawing/2014/main" id="{CAE6DA95-6215-5B47-9D19-7B10320B6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5271" y="3525765"/>
            <a:ext cx="2981458" cy="952411"/>
          </a:xfrm>
          <a:prstGeom prst="rect">
            <a:avLst/>
          </a:prstGeom>
        </p:spPr>
      </p:pic>
      <p:pic>
        <p:nvPicPr>
          <p:cNvPr id="13" name="Resim 12">
            <a:extLst>
              <a:ext uri="{FF2B5EF4-FFF2-40B4-BE49-F238E27FC236}">
                <a16:creationId xmlns:a16="http://schemas.microsoft.com/office/drawing/2014/main" id="{F70784E7-BAB9-A4D0-ECD6-4C9699431E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3670" y="3240400"/>
            <a:ext cx="2981458" cy="1521786"/>
          </a:xfrm>
          <a:prstGeom prst="rect">
            <a:avLst/>
          </a:prstGeom>
        </p:spPr>
      </p:pic>
    </p:spTree>
    <p:extLst>
      <p:ext uri="{BB962C8B-B14F-4D97-AF65-F5344CB8AC3E}">
        <p14:creationId xmlns:p14="http://schemas.microsoft.com/office/powerpoint/2010/main" val="3429288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Introduction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3</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11" name="İçerik Yer Tutucusu 10">
            <a:extLst>
              <a:ext uri="{FF2B5EF4-FFF2-40B4-BE49-F238E27FC236}">
                <a16:creationId xmlns:a16="http://schemas.microsoft.com/office/drawing/2014/main" id="{C732F16A-30D2-F5E6-83C3-F556190FE481}"/>
              </a:ext>
            </a:extLst>
          </p:cNvPr>
          <p:cNvSpPr>
            <a:spLocks noGrp="1"/>
          </p:cNvSpPr>
          <p:nvPr>
            <p:ph idx="1"/>
          </p:nvPr>
        </p:nvSpPr>
        <p:spPr>
          <a:xfrm>
            <a:off x="838200" y="1825625"/>
            <a:ext cx="7418832" cy="4351338"/>
          </a:xfrm>
        </p:spPr>
        <p:txBody>
          <a:bodyPr>
            <a:normAutofit/>
          </a:bodyPr>
          <a:lstStyle/>
          <a:p>
            <a:pPr marL="0" indent="0">
              <a:buNone/>
            </a:pPr>
            <a:r>
              <a:rPr lang="en-US" dirty="0"/>
              <a:t>Challenges in ECUs</a:t>
            </a:r>
          </a:p>
          <a:p>
            <a:pPr>
              <a:buFont typeface="Arial" panose="020B0604020202020204" pitchFamily="34" charset="0"/>
              <a:buChar char="•"/>
            </a:pPr>
            <a:r>
              <a:rPr lang="en-US" sz="2000" dirty="0"/>
              <a:t>ECUs are embedded inside vehicles, making physical access to programming pins impractical after deployment. </a:t>
            </a:r>
          </a:p>
          <a:p>
            <a:r>
              <a:rPr lang="en-US" sz="2000" dirty="0"/>
              <a:t>Increasing complexity requires innovative testing methods.</a:t>
            </a:r>
          </a:p>
          <a:p>
            <a:pPr marL="0" indent="0">
              <a:buNone/>
            </a:pPr>
            <a:r>
              <a:rPr lang="en-US" dirty="0"/>
              <a:t>Solution: Bootloader and Innovative Test Software</a:t>
            </a:r>
          </a:p>
          <a:p>
            <a:r>
              <a:rPr lang="en-US" sz="2000" dirty="0"/>
              <a:t>The bootloader enables in-field firmware updates without requiring physical access to programming pins, utilizing communication protocols.</a:t>
            </a:r>
          </a:p>
          <a:p>
            <a:r>
              <a:rPr lang="en-US" sz="2000" dirty="0"/>
              <a:t>Innovative Test Software simulates real-world scenarios and edge cases, enabling automated testing and validation of ECU functions without removing them from the vehicle.</a:t>
            </a:r>
          </a:p>
          <a:p>
            <a:endParaRPr lang="en-US" dirty="0"/>
          </a:p>
        </p:txBody>
      </p:sp>
      <p:pic>
        <p:nvPicPr>
          <p:cNvPr id="12" name="Resim 11">
            <a:extLst>
              <a:ext uri="{FF2B5EF4-FFF2-40B4-BE49-F238E27FC236}">
                <a16:creationId xmlns:a16="http://schemas.microsoft.com/office/drawing/2014/main" id="{C6E34033-D3EE-3C7A-CB18-CC9C0255F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3752" y="2131314"/>
            <a:ext cx="2381756" cy="3260273"/>
          </a:xfrm>
          <a:prstGeom prst="rect">
            <a:avLst/>
          </a:prstGeom>
        </p:spPr>
      </p:pic>
    </p:spTree>
    <p:extLst>
      <p:ext uri="{BB962C8B-B14F-4D97-AF65-F5344CB8AC3E}">
        <p14:creationId xmlns:p14="http://schemas.microsoft.com/office/powerpoint/2010/main" val="4036861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42DA932E-DD3A-C6AC-4B64-77F17F4C5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196" y="2437055"/>
            <a:ext cx="4360093" cy="3600000"/>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Bootloader Implementation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30</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765800" cy="4351338"/>
          </a:xfrm>
        </p:spPr>
        <p:txBody>
          <a:bodyPr>
            <a:normAutofit/>
          </a:bodyPr>
          <a:lstStyle/>
          <a:p>
            <a:pPr marL="0" indent="0">
              <a:buNone/>
            </a:pPr>
            <a:r>
              <a:rPr lang="en-US" dirty="0"/>
              <a:t>GUI Based Control and UBHA</a:t>
            </a:r>
          </a:p>
          <a:p>
            <a:pPr marL="0" indent="0">
              <a:buNone/>
            </a:pPr>
            <a:endParaRPr lang="en-US" sz="2000" dirty="0"/>
          </a:p>
          <a:p>
            <a:endParaRPr lang="en-US" sz="2000" dirty="0"/>
          </a:p>
        </p:txBody>
      </p:sp>
    </p:spTree>
    <p:extLst>
      <p:ext uri="{BB962C8B-B14F-4D97-AF65-F5344CB8AC3E}">
        <p14:creationId xmlns:p14="http://schemas.microsoft.com/office/powerpoint/2010/main" val="316176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F001F0A9-A6A4-E04D-2F20-1B48B109C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196" y="2437055"/>
            <a:ext cx="4360093" cy="3600000"/>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Bootloader Implementation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31</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765800" cy="4351338"/>
          </a:xfrm>
        </p:spPr>
        <p:txBody>
          <a:bodyPr>
            <a:normAutofit/>
          </a:bodyPr>
          <a:lstStyle/>
          <a:p>
            <a:pPr marL="0" indent="0">
              <a:buNone/>
            </a:pPr>
            <a:r>
              <a:rPr lang="en-US" dirty="0"/>
              <a:t>GUI Based Control and UBHA</a:t>
            </a:r>
          </a:p>
          <a:p>
            <a:pPr marL="0" indent="0">
              <a:buNone/>
            </a:pPr>
            <a:endParaRPr lang="en-US" sz="2000" dirty="0"/>
          </a:p>
          <a:p>
            <a:endParaRPr lang="en-US" sz="2000" dirty="0"/>
          </a:p>
        </p:txBody>
      </p:sp>
    </p:spTree>
    <p:extLst>
      <p:ext uri="{BB962C8B-B14F-4D97-AF65-F5344CB8AC3E}">
        <p14:creationId xmlns:p14="http://schemas.microsoft.com/office/powerpoint/2010/main" val="4159666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Bootloader Implementation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32</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765800" cy="4351338"/>
          </a:xfrm>
        </p:spPr>
        <p:txBody>
          <a:bodyPr>
            <a:normAutofit/>
          </a:bodyPr>
          <a:lstStyle/>
          <a:p>
            <a:pPr marL="0" indent="0">
              <a:buNone/>
            </a:pPr>
            <a:r>
              <a:rPr lang="en-US" dirty="0"/>
              <a:t>GUI Based Control and UBHA</a:t>
            </a:r>
          </a:p>
          <a:p>
            <a:pPr marL="0" indent="0">
              <a:buNone/>
            </a:pPr>
            <a:endParaRPr lang="en-US" sz="2000" dirty="0"/>
          </a:p>
          <a:p>
            <a:endParaRPr lang="en-US" sz="2000" dirty="0"/>
          </a:p>
        </p:txBody>
      </p:sp>
      <p:pic>
        <p:nvPicPr>
          <p:cNvPr id="9" name="Resim 8">
            <a:extLst>
              <a:ext uri="{FF2B5EF4-FFF2-40B4-BE49-F238E27FC236}">
                <a16:creationId xmlns:a16="http://schemas.microsoft.com/office/drawing/2014/main" id="{4256B1DF-2366-FAB3-5BE8-C1207A73C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387931"/>
            <a:ext cx="5029200" cy="1226725"/>
          </a:xfrm>
          <a:prstGeom prst="rect">
            <a:avLst/>
          </a:prstGeom>
        </p:spPr>
      </p:pic>
      <p:pic>
        <p:nvPicPr>
          <p:cNvPr id="11" name="Resim 10">
            <a:extLst>
              <a:ext uri="{FF2B5EF4-FFF2-40B4-BE49-F238E27FC236}">
                <a16:creationId xmlns:a16="http://schemas.microsoft.com/office/drawing/2014/main" id="{AE1478CD-238C-B8BF-78A2-F3AE38F7E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4143" y="1841293"/>
            <a:ext cx="5189657" cy="4320000"/>
          </a:xfrm>
          <a:prstGeom prst="rect">
            <a:avLst/>
          </a:prstGeom>
        </p:spPr>
      </p:pic>
    </p:spTree>
    <p:extLst>
      <p:ext uri="{BB962C8B-B14F-4D97-AF65-F5344CB8AC3E}">
        <p14:creationId xmlns:p14="http://schemas.microsoft.com/office/powerpoint/2010/main" val="327749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7AF5BE80-53BF-51D7-7F98-7A2EF0A8B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288" y="1841293"/>
            <a:ext cx="5192512" cy="4320000"/>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Bootloader Implementation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33</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pic>
        <p:nvPicPr>
          <p:cNvPr id="12" name="Resim 11">
            <a:extLst>
              <a:ext uri="{FF2B5EF4-FFF2-40B4-BE49-F238E27FC236}">
                <a16:creationId xmlns:a16="http://schemas.microsoft.com/office/drawing/2014/main" id="{B04FD1DC-E8B1-27FA-3B9A-A00AC1AA5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056" y="1841293"/>
            <a:ext cx="5189657" cy="4320000"/>
          </a:xfrm>
          <a:prstGeom prst="rect">
            <a:avLst/>
          </a:prstGeom>
        </p:spPr>
      </p:pic>
      <p:pic>
        <p:nvPicPr>
          <p:cNvPr id="15" name="Resim 14">
            <a:extLst>
              <a:ext uri="{FF2B5EF4-FFF2-40B4-BE49-F238E27FC236}">
                <a16:creationId xmlns:a16="http://schemas.microsoft.com/office/drawing/2014/main" id="{0359C7A5-FF05-5D6C-57BD-40EAE9EE30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093" y="3573764"/>
            <a:ext cx="3283014" cy="1839796"/>
          </a:xfrm>
          <a:prstGeom prst="rect">
            <a:avLst/>
          </a:prstGeom>
        </p:spPr>
      </p:pic>
    </p:spTree>
    <p:extLst>
      <p:ext uri="{BB962C8B-B14F-4D97-AF65-F5344CB8AC3E}">
        <p14:creationId xmlns:p14="http://schemas.microsoft.com/office/powerpoint/2010/main" val="3074707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C40FD5E3-C1CB-CA19-DF33-0D29F112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288" y="1841293"/>
            <a:ext cx="5176918" cy="4320000"/>
          </a:xfrm>
          <a:prstGeom prst="rect">
            <a:avLst/>
          </a:prstGeom>
        </p:spPr>
      </p:pic>
      <p:pic>
        <p:nvPicPr>
          <p:cNvPr id="13" name="Resim 12">
            <a:extLst>
              <a:ext uri="{FF2B5EF4-FFF2-40B4-BE49-F238E27FC236}">
                <a16:creationId xmlns:a16="http://schemas.microsoft.com/office/drawing/2014/main" id="{D5FAB786-EBB1-A671-B431-EF6DB0D0D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324" y="1841293"/>
            <a:ext cx="5192512" cy="4320000"/>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Bootloader Implementation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34</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Tree>
    <p:extLst>
      <p:ext uri="{BB962C8B-B14F-4D97-AF65-F5344CB8AC3E}">
        <p14:creationId xmlns:p14="http://schemas.microsoft.com/office/powerpoint/2010/main" val="2815237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D12ABD6D-B441-B638-EC55-4097A84BC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288" y="1841293"/>
            <a:ext cx="5174118" cy="4320000"/>
          </a:xfrm>
          <a:prstGeom prst="rect">
            <a:avLst/>
          </a:prstGeom>
        </p:spPr>
      </p:pic>
      <p:pic>
        <p:nvPicPr>
          <p:cNvPr id="8" name="Resim 7">
            <a:extLst>
              <a:ext uri="{FF2B5EF4-FFF2-40B4-BE49-F238E27FC236}">
                <a16:creationId xmlns:a16="http://schemas.microsoft.com/office/drawing/2014/main" id="{55653ACC-88DB-217C-3136-8145AA56D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324" y="1841293"/>
            <a:ext cx="5174118" cy="4320000"/>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Bootloader Implementation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35</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Tree>
    <p:extLst>
      <p:ext uri="{BB962C8B-B14F-4D97-AF65-F5344CB8AC3E}">
        <p14:creationId xmlns:p14="http://schemas.microsoft.com/office/powerpoint/2010/main" val="1613241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Bootloader Implementation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36</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6507146" cy="4351338"/>
          </a:xfrm>
        </p:spPr>
        <p:txBody>
          <a:bodyPr>
            <a:normAutofit/>
          </a:bodyPr>
          <a:lstStyle/>
          <a:p>
            <a:pPr marL="0" indent="0">
              <a:buNone/>
            </a:pPr>
            <a:r>
              <a:rPr lang="en-US" dirty="0"/>
              <a:t>Security Methods</a:t>
            </a:r>
          </a:p>
          <a:p>
            <a:r>
              <a:rPr lang="en-US" sz="2000" dirty="0"/>
              <a:t>Checksum</a:t>
            </a:r>
          </a:p>
          <a:p>
            <a:pPr lvl="1"/>
            <a:r>
              <a:rPr lang="en-US" sz="1600" dirty="0"/>
              <a:t>A simple method that sums up data bytes.</a:t>
            </a:r>
          </a:p>
          <a:p>
            <a:pPr lvl="1"/>
            <a:r>
              <a:rPr lang="en-US" sz="1600" dirty="0"/>
              <a:t>Fast and lightweight, but limited in detecting complex errors.</a:t>
            </a:r>
          </a:p>
          <a:p>
            <a:r>
              <a:rPr lang="en-US" sz="2000" dirty="0"/>
              <a:t>CRC-32</a:t>
            </a:r>
          </a:p>
          <a:p>
            <a:pPr lvl="1"/>
            <a:r>
              <a:rPr lang="en-US" sz="1600" dirty="0"/>
              <a:t>More robust than checksum.</a:t>
            </a:r>
          </a:p>
          <a:p>
            <a:pPr lvl="1"/>
            <a:r>
              <a:rPr lang="en-US" sz="1600" dirty="0"/>
              <a:t>Detects bit-flips, burst errors, and even intentional alterations.</a:t>
            </a:r>
          </a:p>
          <a:p>
            <a:pPr lvl="1"/>
            <a:r>
              <a:rPr lang="en-US" sz="1600" dirty="0"/>
              <a:t>Used during both transmission and verification stages.</a:t>
            </a:r>
          </a:p>
          <a:p>
            <a:pPr lvl="1"/>
            <a:endParaRPr lang="en-US" sz="1600" dirty="0"/>
          </a:p>
          <a:p>
            <a:endParaRPr lang="en-US" sz="2000" dirty="0"/>
          </a:p>
          <a:p>
            <a:pPr marL="0" indent="0">
              <a:buNone/>
            </a:pPr>
            <a:endParaRPr lang="en-US" sz="2000" dirty="0"/>
          </a:p>
          <a:p>
            <a:endParaRPr lang="en-US" sz="2000" dirty="0"/>
          </a:p>
        </p:txBody>
      </p:sp>
      <p:pic>
        <p:nvPicPr>
          <p:cNvPr id="8" name="Resim 7">
            <a:extLst>
              <a:ext uri="{FF2B5EF4-FFF2-40B4-BE49-F238E27FC236}">
                <a16:creationId xmlns:a16="http://schemas.microsoft.com/office/drawing/2014/main" id="{43B709FB-67B7-1162-5F38-358AE7D1E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375" y="2290115"/>
            <a:ext cx="3467425" cy="759837"/>
          </a:xfrm>
          <a:prstGeom prst="rect">
            <a:avLst/>
          </a:prstGeom>
        </p:spPr>
      </p:pic>
    </p:spTree>
    <p:extLst>
      <p:ext uri="{BB962C8B-B14F-4D97-AF65-F5344CB8AC3E}">
        <p14:creationId xmlns:p14="http://schemas.microsoft.com/office/powerpoint/2010/main" val="2809573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2326-CB99-D326-5ADF-8C43C93377F2}"/>
              </a:ext>
            </a:extLst>
          </p:cNvPr>
          <p:cNvSpPr>
            <a:spLocks noGrp="1"/>
          </p:cNvSpPr>
          <p:nvPr>
            <p:ph type="title"/>
          </p:nvPr>
        </p:nvSpPr>
        <p:spPr/>
        <p:txBody>
          <a:bodyPr/>
          <a:lstStyle/>
          <a:p>
            <a:r>
              <a:rPr lang="en-GB" dirty="0"/>
              <a:t>Results and Discussions</a:t>
            </a:r>
          </a:p>
        </p:txBody>
      </p:sp>
      <p:sp>
        <p:nvSpPr>
          <p:cNvPr id="3" name="Content Placeholder 2">
            <a:extLst>
              <a:ext uri="{FF2B5EF4-FFF2-40B4-BE49-F238E27FC236}">
                <a16:creationId xmlns:a16="http://schemas.microsoft.com/office/drawing/2014/main" id="{684B8ED2-6312-3DFB-B0BF-825C9B55F104}"/>
              </a:ext>
            </a:extLst>
          </p:cNvPr>
          <p:cNvSpPr>
            <a:spLocks noGrp="1"/>
          </p:cNvSpPr>
          <p:nvPr>
            <p:ph idx="1"/>
          </p:nvPr>
        </p:nvSpPr>
        <p:spPr/>
        <p:txBody>
          <a:bodyPr/>
          <a:lstStyle/>
          <a:p>
            <a:pPr marL="0" indent="0">
              <a:buNone/>
            </a:pPr>
            <a:r>
              <a:rPr lang="en-GB" dirty="0"/>
              <a:t>PWM Frequency and Duty Cycle</a:t>
            </a:r>
          </a:p>
        </p:txBody>
      </p:sp>
      <p:sp>
        <p:nvSpPr>
          <p:cNvPr id="4" name="Date Placeholder 3">
            <a:extLst>
              <a:ext uri="{FF2B5EF4-FFF2-40B4-BE49-F238E27FC236}">
                <a16:creationId xmlns:a16="http://schemas.microsoft.com/office/drawing/2014/main" id="{23AD03E9-5591-2E76-0ED9-17CC80D9F3A5}"/>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105DB895-5E53-A8DC-6462-7CC454D630C4}"/>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Slide Number Placeholder 5">
            <a:extLst>
              <a:ext uri="{FF2B5EF4-FFF2-40B4-BE49-F238E27FC236}">
                <a16:creationId xmlns:a16="http://schemas.microsoft.com/office/drawing/2014/main" id="{EA7B00F4-9AC4-EA39-4CC7-9A5CA6C41122}"/>
              </a:ext>
            </a:extLst>
          </p:cNvPr>
          <p:cNvSpPr>
            <a:spLocks noGrp="1"/>
          </p:cNvSpPr>
          <p:nvPr>
            <p:ph type="sldNum" sz="quarter" idx="12"/>
          </p:nvPr>
        </p:nvSpPr>
        <p:spPr/>
        <p:txBody>
          <a:bodyPr/>
          <a:lstStyle/>
          <a:p>
            <a:fld id="{88EDA3F7-D8E9-479B-A390-91E21751E180}" type="slidenum">
              <a:rPr lang="en-GB" smtClean="0"/>
              <a:t>37</a:t>
            </a:fld>
            <a:endParaRPr lang="en-GB"/>
          </a:p>
        </p:txBody>
      </p:sp>
      <p:pic>
        <p:nvPicPr>
          <p:cNvPr id="8" name="Resim 7">
            <a:extLst>
              <a:ext uri="{FF2B5EF4-FFF2-40B4-BE49-F238E27FC236}">
                <a16:creationId xmlns:a16="http://schemas.microsoft.com/office/drawing/2014/main" id="{1F072D48-E6DE-14D3-41B8-9D6E70B88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692" y="2576963"/>
            <a:ext cx="7384615" cy="3600000"/>
          </a:xfrm>
          <a:prstGeom prst="rect">
            <a:avLst/>
          </a:prstGeom>
        </p:spPr>
      </p:pic>
    </p:spTree>
    <p:extLst>
      <p:ext uri="{BB962C8B-B14F-4D97-AF65-F5344CB8AC3E}">
        <p14:creationId xmlns:p14="http://schemas.microsoft.com/office/powerpoint/2010/main" val="3654744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2326-CB99-D326-5ADF-8C43C93377F2}"/>
              </a:ext>
            </a:extLst>
          </p:cNvPr>
          <p:cNvSpPr>
            <a:spLocks noGrp="1"/>
          </p:cNvSpPr>
          <p:nvPr>
            <p:ph type="title"/>
          </p:nvPr>
        </p:nvSpPr>
        <p:spPr/>
        <p:txBody>
          <a:bodyPr/>
          <a:lstStyle/>
          <a:p>
            <a:r>
              <a:rPr lang="en-GB" dirty="0"/>
              <a:t>Results and Discussions</a:t>
            </a:r>
          </a:p>
        </p:txBody>
      </p:sp>
      <p:sp>
        <p:nvSpPr>
          <p:cNvPr id="3" name="Content Placeholder 2">
            <a:extLst>
              <a:ext uri="{FF2B5EF4-FFF2-40B4-BE49-F238E27FC236}">
                <a16:creationId xmlns:a16="http://schemas.microsoft.com/office/drawing/2014/main" id="{684B8ED2-6312-3DFB-B0BF-825C9B55F104}"/>
              </a:ext>
            </a:extLst>
          </p:cNvPr>
          <p:cNvSpPr>
            <a:spLocks noGrp="1"/>
          </p:cNvSpPr>
          <p:nvPr>
            <p:ph idx="1"/>
          </p:nvPr>
        </p:nvSpPr>
        <p:spPr/>
        <p:txBody>
          <a:bodyPr/>
          <a:lstStyle/>
          <a:p>
            <a:pPr marL="0" indent="0">
              <a:buNone/>
            </a:pPr>
            <a:r>
              <a:rPr lang="en-GB" dirty="0"/>
              <a:t>PWM Frequency and Duty Cycle</a:t>
            </a:r>
          </a:p>
        </p:txBody>
      </p:sp>
      <p:sp>
        <p:nvSpPr>
          <p:cNvPr id="4" name="Date Placeholder 3">
            <a:extLst>
              <a:ext uri="{FF2B5EF4-FFF2-40B4-BE49-F238E27FC236}">
                <a16:creationId xmlns:a16="http://schemas.microsoft.com/office/drawing/2014/main" id="{23AD03E9-5591-2E76-0ED9-17CC80D9F3A5}"/>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105DB895-5E53-A8DC-6462-7CC454D630C4}"/>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Slide Number Placeholder 5">
            <a:extLst>
              <a:ext uri="{FF2B5EF4-FFF2-40B4-BE49-F238E27FC236}">
                <a16:creationId xmlns:a16="http://schemas.microsoft.com/office/drawing/2014/main" id="{EA7B00F4-9AC4-EA39-4CC7-9A5CA6C41122}"/>
              </a:ext>
            </a:extLst>
          </p:cNvPr>
          <p:cNvSpPr>
            <a:spLocks noGrp="1"/>
          </p:cNvSpPr>
          <p:nvPr>
            <p:ph type="sldNum" sz="quarter" idx="12"/>
          </p:nvPr>
        </p:nvSpPr>
        <p:spPr/>
        <p:txBody>
          <a:bodyPr/>
          <a:lstStyle/>
          <a:p>
            <a:fld id="{88EDA3F7-D8E9-479B-A390-91E21751E180}" type="slidenum">
              <a:rPr lang="en-GB" smtClean="0"/>
              <a:t>38</a:t>
            </a:fld>
            <a:endParaRPr lang="en-GB"/>
          </a:p>
        </p:txBody>
      </p:sp>
      <p:pic>
        <p:nvPicPr>
          <p:cNvPr id="9" name="Resim 8">
            <a:extLst>
              <a:ext uri="{FF2B5EF4-FFF2-40B4-BE49-F238E27FC236}">
                <a16:creationId xmlns:a16="http://schemas.microsoft.com/office/drawing/2014/main" id="{0E70CDA9-BCC0-A6AB-F323-AE7B62AEA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692" y="2576963"/>
            <a:ext cx="7384615" cy="3600000"/>
          </a:xfrm>
          <a:prstGeom prst="rect">
            <a:avLst/>
          </a:prstGeom>
        </p:spPr>
      </p:pic>
    </p:spTree>
    <p:extLst>
      <p:ext uri="{BB962C8B-B14F-4D97-AF65-F5344CB8AC3E}">
        <p14:creationId xmlns:p14="http://schemas.microsoft.com/office/powerpoint/2010/main" val="2838893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2326-CB99-D326-5ADF-8C43C93377F2}"/>
              </a:ext>
            </a:extLst>
          </p:cNvPr>
          <p:cNvSpPr>
            <a:spLocks noGrp="1"/>
          </p:cNvSpPr>
          <p:nvPr>
            <p:ph type="title"/>
          </p:nvPr>
        </p:nvSpPr>
        <p:spPr/>
        <p:txBody>
          <a:bodyPr/>
          <a:lstStyle/>
          <a:p>
            <a:r>
              <a:rPr lang="en-GB" dirty="0"/>
              <a:t>Results and Discussions</a:t>
            </a:r>
          </a:p>
        </p:txBody>
      </p:sp>
      <p:sp>
        <p:nvSpPr>
          <p:cNvPr id="3" name="Content Placeholder 2">
            <a:extLst>
              <a:ext uri="{FF2B5EF4-FFF2-40B4-BE49-F238E27FC236}">
                <a16:creationId xmlns:a16="http://schemas.microsoft.com/office/drawing/2014/main" id="{684B8ED2-6312-3DFB-B0BF-825C9B55F104}"/>
              </a:ext>
            </a:extLst>
          </p:cNvPr>
          <p:cNvSpPr>
            <a:spLocks noGrp="1"/>
          </p:cNvSpPr>
          <p:nvPr>
            <p:ph idx="1"/>
          </p:nvPr>
        </p:nvSpPr>
        <p:spPr/>
        <p:txBody>
          <a:bodyPr/>
          <a:lstStyle/>
          <a:p>
            <a:pPr marL="0" indent="0">
              <a:buNone/>
            </a:pPr>
            <a:r>
              <a:rPr lang="en-GB" dirty="0"/>
              <a:t>PWM Frequency and Duty Cycle</a:t>
            </a:r>
          </a:p>
        </p:txBody>
      </p:sp>
      <p:sp>
        <p:nvSpPr>
          <p:cNvPr id="4" name="Date Placeholder 3">
            <a:extLst>
              <a:ext uri="{FF2B5EF4-FFF2-40B4-BE49-F238E27FC236}">
                <a16:creationId xmlns:a16="http://schemas.microsoft.com/office/drawing/2014/main" id="{23AD03E9-5591-2E76-0ED9-17CC80D9F3A5}"/>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105DB895-5E53-A8DC-6462-7CC454D630C4}"/>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Slide Number Placeholder 5">
            <a:extLst>
              <a:ext uri="{FF2B5EF4-FFF2-40B4-BE49-F238E27FC236}">
                <a16:creationId xmlns:a16="http://schemas.microsoft.com/office/drawing/2014/main" id="{EA7B00F4-9AC4-EA39-4CC7-9A5CA6C41122}"/>
              </a:ext>
            </a:extLst>
          </p:cNvPr>
          <p:cNvSpPr>
            <a:spLocks noGrp="1"/>
          </p:cNvSpPr>
          <p:nvPr>
            <p:ph type="sldNum" sz="quarter" idx="12"/>
          </p:nvPr>
        </p:nvSpPr>
        <p:spPr/>
        <p:txBody>
          <a:bodyPr/>
          <a:lstStyle/>
          <a:p>
            <a:fld id="{88EDA3F7-D8E9-479B-A390-91E21751E180}" type="slidenum">
              <a:rPr lang="en-GB" smtClean="0"/>
              <a:t>39</a:t>
            </a:fld>
            <a:endParaRPr lang="en-GB"/>
          </a:p>
        </p:txBody>
      </p:sp>
      <p:pic>
        <p:nvPicPr>
          <p:cNvPr id="8" name="Resim 7">
            <a:extLst>
              <a:ext uri="{FF2B5EF4-FFF2-40B4-BE49-F238E27FC236}">
                <a16:creationId xmlns:a16="http://schemas.microsoft.com/office/drawing/2014/main" id="{F67A52C0-91BD-D554-2F78-DED78B6B1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692" y="2576963"/>
            <a:ext cx="7384615" cy="3600000"/>
          </a:xfrm>
          <a:prstGeom prst="rect">
            <a:avLst/>
          </a:prstGeom>
        </p:spPr>
      </p:pic>
    </p:spTree>
    <p:extLst>
      <p:ext uri="{BB962C8B-B14F-4D97-AF65-F5344CB8AC3E}">
        <p14:creationId xmlns:p14="http://schemas.microsoft.com/office/powerpoint/2010/main" val="2641000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Introduction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4</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p:txBody>
          <a:bodyPr>
            <a:normAutofit/>
          </a:bodyPr>
          <a:lstStyle/>
          <a:p>
            <a:pPr marL="0" indent="0">
              <a:buNone/>
            </a:pPr>
            <a:r>
              <a:rPr lang="en-US" dirty="0"/>
              <a:t>The Aim of the Project</a:t>
            </a:r>
          </a:p>
          <a:p>
            <a:r>
              <a:rPr lang="en-US" sz="2000" dirty="0"/>
              <a:t>Design and implement a robust bootloader for updating ECU firmware using a serial communication protocol.</a:t>
            </a:r>
          </a:p>
          <a:p>
            <a:r>
              <a:rPr lang="en-US" sz="2000" dirty="0"/>
              <a:t>The bootloader must enable secure and efficient firmware updates and prevent memory corruption.</a:t>
            </a:r>
          </a:p>
          <a:p>
            <a:r>
              <a:rPr lang="en-US" sz="2000" dirty="0"/>
              <a:t>Develop a comprehensive software testing framework to ensure functionality and reliability.</a:t>
            </a:r>
          </a:p>
          <a:p>
            <a:r>
              <a:rPr lang="en-US" sz="2000" dirty="0"/>
              <a:t>The testing system should verifies the bootloader’s functionality, reliability and security under various conditions.</a:t>
            </a:r>
          </a:p>
          <a:p>
            <a:pPr marL="0" indent="0">
              <a:buNone/>
            </a:pPr>
            <a:endParaRPr lang="en-US" sz="2000" dirty="0"/>
          </a:p>
        </p:txBody>
      </p:sp>
    </p:spTree>
    <p:extLst>
      <p:ext uri="{BB962C8B-B14F-4D97-AF65-F5344CB8AC3E}">
        <p14:creationId xmlns:p14="http://schemas.microsoft.com/office/powerpoint/2010/main" val="3425466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2326-CB99-D326-5ADF-8C43C93377F2}"/>
              </a:ext>
            </a:extLst>
          </p:cNvPr>
          <p:cNvSpPr>
            <a:spLocks noGrp="1"/>
          </p:cNvSpPr>
          <p:nvPr>
            <p:ph type="title"/>
          </p:nvPr>
        </p:nvSpPr>
        <p:spPr/>
        <p:txBody>
          <a:bodyPr/>
          <a:lstStyle/>
          <a:p>
            <a:r>
              <a:rPr lang="en-GB" dirty="0"/>
              <a:t>Results and Discussions</a:t>
            </a:r>
          </a:p>
        </p:txBody>
      </p:sp>
      <p:sp>
        <p:nvSpPr>
          <p:cNvPr id="3" name="Content Placeholder 2">
            <a:extLst>
              <a:ext uri="{FF2B5EF4-FFF2-40B4-BE49-F238E27FC236}">
                <a16:creationId xmlns:a16="http://schemas.microsoft.com/office/drawing/2014/main" id="{684B8ED2-6312-3DFB-B0BF-825C9B55F104}"/>
              </a:ext>
            </a:extLst>
          </p:cNvPr>
          <p:cNvSpPr>
            <a:spLocks noGrp="1"/>
          </p:cNvSpPr>
          <p:nvPr>
            <p:ph idx="1"/>
          </p:nvPr>
        </p:nvSpPr>
        <p:spPr/>
        <p:txBody>
          <a:bodyPr/>
          <a:lstStyle/>
          <a:p>
            <a:pPr marL="0" indent="0">
              <a:buNone/>
            </a:pPr>
            <a:r>
              <a:rPr lang="en-GB" dirty="0"/>
              <a:t>PWM Frequency and Duty Cycle</a:t>
            </a:r>
          </a:p>
        </p:txBody>
      </p:sp>
      <p:sp>
        <p:nvSpPr>
          <p:cNvPr id="4" name="Date Placeholder 3">
            <a:extLst>
              <a:ext uri="{FF2B5EF4-FFF2-40B4-BE49-F238E27FC236}">
                <a16:creationId xmlns:a16="http://schemas.microsoft.com/office/drawing/2014/main" id="{23AD03E9-5591-2E76-0ED9-17CC80D9F3A5}"/>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105DB895-5E53-A8DC-6462-7CC454D630C4}"/>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Slide Number Placeholder 5">
            <a:extLst>
              <a:ext uri="{FF2B5EF4-FFF2-40B4-BE49-F238E27FC236}">
                <a16:creationId xmlns:a16="http://schemas.microsoft.com/office/drawing/2014/main" id="{EA7B00F4-9AC4-EA39-4CC7-9A5CA6C41122}"/>
              </a:ext>
            </a:extLst>
          </p:cNvPr>
          <p:cNvSpPr>
            <a:spLocks noGrp="1"/>
          </p:cNvSpPr>
          <p:nvPr>
            <p:ph type="sldNum" sz="quarter" idx="12"/>
          </p:nvPr>
        </p:nvSpPr>
        <p:spPr/>
        <p:txBody>
          <a:bodyPr/>
          <a:lstStyle/>
          <a:p>
            <a:fld id="{88EDA3F7-D8E9-479B-A390-91E21751E180}" type="slidenum">
              <a:rPr lang="en-GB" smtClean="0"/>
              <a:t>40</a:t>
            </a:fld>
            <a:endParaRPr lang="en-GB"/>
          </a:p>
        </p:txBody>
      </p:sp>
      <p:pic>
        <p:nvPicPr>
          <p:cNvPr id="9" name="Resim 8">
            <a:extLst>
              <a:ext uri="{FF2B5EF4-FFF2-40B4-BE49-F238E27FC236}">
                <a16:creationId xmlns:a16="http://schemas.microsoft.com/office/drawing/2014/main" id="{9F638520-FB1A-6AB6-402E-7AE9CC4EB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692" y="2576963"/>
            <a:ext cx="7384615" cy="3600000"/>
          </a:xfrm>
          <a:prstGeom prst="rect">
            <a:avLst/>
          </a:prstGeom>
        </p:spPr>
      </p:pic>
    </p:spTree>
    <p:extLst>
      <p:ext uri="{BB962C8B-B14F-4D97-AF65-F5344CB8AC3E}">
        <p14:creationId xmlns:p14="http://schemas.microsoft.com/office/powerpoint/2010/main" val="2446040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2326-CB99-D326-5ADF-8C43C93377F2}"/>
              </a:ext>
            </a:extLst>
          </p:cNvPr>
          <p:cNvSpPr>
            <a:spLocks noGrp="1"/>
          </p:cNvSpPr>
          <p:nvPr>
            <p:ph type="title"/>
          </p:nvPr>
        </p:nvSpPr>
        <p:spPr/>
        <p:txBody>
          <a:bodyPr/>
          <a:lstStyle/>
          <a:p>
            <a:r>
              <a:rPr lang="en-GB" dirty="0"/>
              <a:t>Results and Discussions</a:t>
            </a:r>
          </a:p>
        </p:txBody>
      </p:sp>
      <p:sp>
        <p:nvSpPr>
          <p:cNvPr id="3" name="Content Placeholder 2">
            <a:extLst>
              <a:ext uri="{FF2B5EF4-FFF2-40B4-BE49-F238E27FC236}">
                <a16:creationId xmlns:a16="http://schemas.microsoft.com/office/drawing/2014/main" id="{684B8ED2-6312-3DFB-B0BF-825C9B55F104}"/>
              </a:ext>
            </a:extLst>
          </p:cNvPr>
          <p:cNvSpPr>
            <a:spLocks noGrp="1"/>
          </p:cNvSpPr>
          <p:nvPr>
            <p:ph idx="1"/>
          </p:nvPr>
        </p:nvSpPr>
        <p:spPr/>
        <p:txBody>
          <a:bodyPr/>
          <a:lstStyle/>
          <a:p>
            <a:pPr marL="0" indent="0">
              <a:buNone/>
            </a:pPr>
            <a:r>
              <a:rPr lang="en-GB" dirty="0"/>
              <a:t>PWM Frequency and Duty Cycle</a:t>
            </a:r>
          </a:p>
        </p:txBody>
      </p:sp>
      <p:sp>
        <p:nvSpPr>
          <p:cNvPr id="4" name="Date Placeholder 3">
            <a:extLst>
              <a:ext uri="{FF2B5EF4-FFF2-40B4-BE49-F238E27FC236}">
                <a16:creationId xmlns:a16="http://schemas.microsoft.com/office/drawing/2014/main" id="{23AD03E9-5591-2E76-0ED9-17CC80D9F3A5}"/>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105DB895-5E53-A8DC-6462-7CC454D630C4}"/>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Slide Number Placeholder 5">
            <a:extLst>
              <a:ext uri="{FF2B5EF4-FFF2-40B4-BE49-F238E27FC236}">
                <a16:creationId xmlns:a16="http://schemas.microsoft.com/office/drawing/2014/main" id="{EA7B00F4-9AC4-EA39-4CC7-9A5CA6C41122}"/>
              </a:ext>
            </a:extLst>
          </p:cNvPr>
          <p:cNvSpPr>
            <a:spLocks noGrp="1"/>
          </p:cNvSpPr>
          <p:nvPr>
            <p:ph type="sldNum" sz="quarter" idx="12"/>
          </p:nvPr>
        </p:nvSpPr>
        <p:spPr/>
        <p:txBody>
          <a:bodyPr/>
          <a:lstStyle/>
          <a:p>
            <a:fld id="{88EDA3F7-D8E9-479B-A390-91E21751E180}" type="slidenum">
              <a:rPr lang="en-GB" smtClean="0"/>
              <a:t>41</a:t>
            </a:fld>
            <a:endParaRPr lang="en-GB"/>
          </a:p>
        </p:txBody>
      </p:sp>
      <p:pic>
        <p:nvPicPr>
          <p:cNvPr id="8" name="Resim 7">
            <a:extLst>
              <a:ext uri="{FF2B5EF4-FFF2-40B4-BE49-F238E27FC236}">
                <a16:creationId xmlns:a16="http://schemas.microsoft.com/office/drawing/2014/main" id="{DEB0A761-CA21-9AFB-918C-FB294CE0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692" y="2576963"/>
            <a:ext cx="7384615" cy="3600000"/>
          </a:xfrm>
          <a:prstGeom prst="rect">
            <a:avLst/>
          </a:prstGeom>
        </p:spPr>
      </p:pic>
    </p:spTree>
    <p:extLst>
      <p:ext uri="{BB962C8B-B14F-4D97-AF65-F5344CB8AC3E}">
        <p14:creationId xmlns:p14="http://schemas.microsoft.com/office/powerpoint/2010/main" val="481997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2326-CB99-D326-5ADF-8C43C93377F2}"/>
              </a:ext>
            </a:extLst>
          </p:cNvPr>
          <p:cNvSpPr>
            <a:spLocks noGrp="1"/>
          </p:cNvSpPr>
          <p:nvPr>
            <p:ph type="title"/>
          </p:nvPr>
        </p:nvSpPr>
        <p:spPr/>
        <p:txBody>
          <a:bodyPr/>
          <a:lstStyle/>
          <a:p>
            <a:r>
              <a:rPr lang="en-GB" dirty="0"/>
              <a:t>Results and Discussions</a:t>
            </a:r>
          </a:p>
        </p:txBody>
      </p:sp>
      <p:sp>
        <p:nvSpPr>
          <p:cNvPr id="3" name="Content Placeholder 2">
            <a:extLst>
              <a:ext uri="{FF2B5EF4-FFF2-40B4-BE49-F238E27FC236}">
                <a16:creationId xmlns:a16="http://schemas.microsoft.com/office/drawing/2014/main" id="{684B8ED2-6312-3DFB-B0BF-825C9B55F104}"/>
              </a:ext>
            </a:extLst>
          </p:cNvPr>
          <p:cNvSpPr>
            <a:spLocks noGrp="1"/>
          </p:cNvSpPr>
          <p:nvPr>
            <p:ph idx="1"/>
          </p:nvPr>
        </p:nvSpPr>
        <p:spPr/>
        <p:txBody>
          <a:bodyPr/>
          <a:lstStyle/>
          <a:p>
            <a:pPr marL="0" indent="0">
              <a:buNone/>
            </a:pPr>
            <a:r>
              <a:rPr lang="en-GB" dirty="0"/>
              <a:t>Digital Output Pin </a:t>
            </a:r>
          </a:p>
        </p:txBody>
      </p:sp>
      <p:sp>
        <p:nvSpPr>
          <p:cNvPr id="4" name="Date Placeholder 3">
            <a:extLst>
              <a:ext uri="{FF2B5EF4-FFF2-40B4-BE49-F238E27FC236}">
                <a16:creationId xmlns:a16="http://schemas.microsoft.com/office/drawing/2014/main" id="{23AD03E9-5591-2E76-0ED9-17CC80D9F3A5}"/>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105DB895-5E53-A8DC-6462-7CC454D630C4}"/>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Slide Number Placeholder 5">
            <a:extLst>
              <a:ext uri="{FF2B5EF4-FFF2-40B4-BE49-F238E27FC236}">
                <a16:creationId xmlns:a16="http://schemas.microsoft.com/office/drawing/2014/main" id="{EA7B00F4-9AC4-EA39-4CC7-9A5CA6C41122}"/>
              </a:ext>
            </a:extLst>
          </p:cNvPr>
          <p:cNvSpPr>
            <a:spLocks noGrp="1"/>
          </p:cNvSpPr>
          <p:nvPr>
            <p:ph type="sldNum" sz="quarter" idx="12"/>
          </p:nvPr>
        </p:nvSpPr>
        <p:spPr/>
        <p:txBody>
          <a:bodyPr/>
          <a:lstStyle/>
          <a:p>
            <a:fld id="{88EDA3F7-D8E9-479B-A390-91E21751E180}" type="slidenum">
              <a:rPr lang="en-GB" smtClean="0"/>
              <a:t>42</a:t>
            </a:fld>
            <a:endParaRPr lang="en-GB"/>
          </a:p>
        </p:txBody>
      </p:sp>
      <p:pic>
        <p:nvPicPr>
          <p:cNvPr id="8" name="Resim 7">
            <a:extLst>
              <a:ext uri="{FF2B5EF4-FFF2-40B4-BE49-F238E27FC236}">
                <a16:creationId xmlns:a16="http://schemas.microsoft.com/office/drawing/2014/main" id="{20306C5A-719E-BDE6-9E99-228E85EB0B71}"/>
              </a:ext>
            </a:extLst>
          </p:cNvPr>
          <p:cNvPicPr>
            <a:picLocks noChangeAspect="1"/>
          </p:cNvPicPr>
          <p:nvPr/>
        </p:nvPicPr>
        <p:blipFill rotWithShape="1">
          <a:blip r:embed="rId3">
            <a:extLst>
              <a:ext uri="{28A0092B-C50C-407E-A947-70E740481C1C}">
                <a14:useLocalDpi xmlns:a14="http://schemas.microsoft.com/office/drawing/2010/main" val="0"/>
              </a:ext>
            </a:extLst>
          </a:blip>
          <a:srcRect t="11848"/>
          <a:stretch/>
        </p:blipFill>
        <p:spPr>
          <a:xfrm>
            <a:off x="3213100" y="2336958"/>
            <a:ext cx="5765800" cy="3840005"/>
          </a:xfrm>
          <a:prstGeom prst="rect">
            <a:avLst/>
          </a:prstGeom>
        </p:spPr>
      </p:pic>
    </p:spTree>
    <p:extLst>
      <p:ext uri="{BB962C8B-B14F-4D97-AF65-F5344CB8AC3E}">
        <p14:creationId xmlns:p14="http://schemas.microsoft.com/office/powerpoint/2010/main" val="3274388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2326-CB99-D326-5ADF-8C43C93377F2}"/>
              </a:ext>
            </a:extLst>
          </p:cNvPr>
          <p:cNvSpPr>
            <a:spLocks noGrp="1"/>
          </p:cNvSpPr>
          <p:nvPr>
            <p:ph type="title"/>
          </p:nvPr>
        </p:nvSpPr>
        <p:spPr/>
        <p:txBody>
          <a:bodyPr/>
          <a:lstStyle/>
          <a:p>
            <a:r>
              <a:rPr lang="en-GB" dirty="0"/>
              <a:t>Results and Discussions</a:t>
            </a:r>
          </a:p>
        </p:txBody>
      </p:sp>
      <p:sp>
        <p:nvSpPr>
          <p:cNvPr id="3" name="Content Placeholder 2">
            <a:extLst>
              <a:ext uri="{FF2B5EF4-FFF2-40B4-BE49-F238E27FC236}">
                <a16:creationId xmlns:a16="http://schemas.microsoft.com/office/drawing/2014/main" id="{684B8ED2-6312-3DFB-B0BF-825C9B55F104}"/>
              </a:ext>
            </a:extLst>
          </p:cNvPr>
          <p:cNvSpPr>
            <a:spLocks noGrp="1"/>
          </p:cNvSpPr>
          <p:nvPr>
            <p:ph idx="1"/>
          </p:nvPr>
        </p:nvSpPr>
        <p:spPr/>
        <p:txBody>
          <a:bodyPr/>
          <a:lstStyle/>
          <a:p>
            <a:pPr marL="0" indent="0">
              <a:buNone/>
            </a:pPr>
            <a:r>
              <a:rPr lang="en-GB" dirty="0"/>
              <a:t>Digital Output Pin </a:t>
            </a:r>
          </a:p>
        </p:txBody>
      </p:sp>
      <p:sp>
        <p:nvSpPr>
          <p:cNvPr id="4" name="Date Placeholder 3">
            <a:extLst>
              <a:ext uri="{FF2B5EF4-FFF2-40B4-BE49-F238E27FC236}">
                <a16:creationId xmlns:a16="http://schemas.microsoft.com/office/drawing/2014/main" id="{23AD03E9-5591-2E76-0ED9-17CC80D9F3A5}"/>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105DB895-5E53-A8DC-6462-7CC454D630C4}"/>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Slide Number Placeholder 5">
            <a:extLst>
              <a:ext uri="{FF2B5EF4-FFF2-40B4-BE49-F238E27FC236}">
                <a16:creationId xmlns:a16="http://schemas.microsoft.com/office/drawing/2014/main" id="{EA7B00F4-9AC4-EA39-4CC7-9A5CA6C41122}"/>
              </a:ext>
            </a:extLst>
          </p:cNvPr>
          <p:cNvSpPr>
            <a:spLocks noGrp="1"/>
          </p:cNvSpPr>
          <p:nvPr>
            <p:ph type="sldNum" sz="quarter" idx="12"/>
          </p:nvPr>
        </p:nvSpPr>
        <p:spPr/>
        <p:txBody>
          <a:bodyPr/>
          <a:lstStyle/>
          <a:p>
            <a:fld id="{88EDA3F7-D8E9-479B-A390-91E21751E180}" type="slidenum">
              <a:rPr lang="en-GB" smtClean="0"/>
              <a:t>43</a:t>
            </a:fld>
            <a:endParaRPr lang="en-GB"/>
          </a:p>
        </p:txBody>
      </p:sp>
      <p:pic>
        <p:nvPicPr>
          <p:cNvPr id="9" name="Resim 8">
            <a:extLst>
              <a:ext uri="{FF2B5EF4-FFF2-40B4-BE49-F238E27FC236}">
                <a16:creationId xmlns:a16="http://schemas.microsoft.com/office/drawing/2014/main" id="{2CD0E8CB-E333-89ED-04DF-8DB9829CE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692" y="2576963"/>
            <a:ext cx="7384615" cy="3600000"/>
          </a:xfrm>
          <a:prstGeom prst="rect">
            <a:avLst/>
          </a:prstGeom>
        </p:spPr>
      </p:pic>
    </p:spTree>
    <p:extLst>
      <p:ext uri="{BB962C8B-B14F-4D97-AF65-F5344CB8AC3E}">
        <p14:creationId xmlns:p14="http://schemas.microsoft.com/office/powerpoint/2010/main" val="3725109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2326-CB99-D326-5ADF-8C43C93377F2}"/>
              </a:ext>
            </a:extLst>
          </p:cNvPr>
          <p:cNvSpPr>
            <a:spLocks noGrp="1"/>
          </p:cNvSpPr>
          <p:nvPr>
            <p:ph type="title"/>
          </p:nvPr>
        </p:nvSpPr>
        <p:spPr/>
        <p:txBody>
          <a:bodyPr/>
          <a:lstStyle/>
          <a:p>
            <a:r>
              <a:rPr lang="en-GB" dirty="0"/>
              <a:t>Results and Discussions</a:t>
            </a:r>
          </a:p>
        </p:txBody>
      </p:sp>
      <p:sp>
        <p:nvSpPr>
          <p:cNvPr id="4" name="Date Placeholder 3">
            <a:extLst>
              <a:ext uri="{FF2B5EF4-FFF2-40B4-BE49-F238E27FC236}">
                <a16:creationId xmlns:a16="http://schemas.microsoft.com/office/drawing/2014/main" id="{23AD03E9-5591-2E76-0ED9-17CC80D9F3A5}"/>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105DB895-5E53-A8DC-6462-7CC454D630C4}"/>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Slide Number Placeholder 5">
            <a:extLst>
              <a:ext uri="{FF2B5EF4-FFF2-40B4-BE49-F238E27FC236}">
                <a16:creationId xmlns:a16="http://schemas.microsoft.com/office/drawing/2014/main" id="{EA7B00F4-9AC4-EA39-4CC7-9A5CA6C41122}"/>
              </a:ext>
            </a:extLst>
          </p:cNvPr>
          <p:cNvSpPr>
            <a:spLocks noGrp="1"/>
          </p:cNvSpPr>
          <p:nvPr>
            <p:ph type="sldNum" sz="quarter" idx="12"/>
          </p:nvPr>
        </p:nvSpPr>
        <p:spPr/>
        <p:txBody>
          <a:bodyPr/>
          <a:lstStyle/>
          <a:p>
            <a:fld id="{88EDA3F7-D8E9-479B-A390-91E21751E180}" type="slidenum">
              <a:rPr lang="en-GB" smtClean="0"/>
              <a:t>44</a:t>
            </a:fld>
            <a:endParaRPr lang="en-GB"/>
          </a:p>
        </p:txBody>
      </p:sp>
      <p:pic>
        <p:nvPicPr>
          <p:cNvPr id="10" name="WhatsApp Video 2025-06-11 at 19.06.51.mp4">
            <a:hlinkClick r:id="" action="ppaction://media"/>
            <a:extLst>
              <a:ext uri="{FF2B5EF4-FFF2-40B4-BE49-F238E27FC236}">
                <a16:creationId xmlns:a16="http://schemas.microsoft.com/office/drawing/2014/main" id="{86CBD062-6E0A-4ED8-0A2E-CDE35ADE4FB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52663" y="1825625"/>
            <a:ext cx="7686675" cy="4351338"/>
          </a:xfrm>
        </p:spPr>
      </p:pic>
    </p:spTree>
    <p:extLst>
      <p:ext uri="{BB962C8B-B14F-4D97-AF65-F5344CB8AC3E}">
        <p14:creationId xmlns:p14="http://schemas.microsoft.com/office/powerpoint/2010/main" val="355632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358A-FD13-12CE-5263-58DA557D9134}"/>
              </a:ext>
            </a:extLst>
          </p:cNvPr>
          <p:cNvSpPr>
            <a:spLocks noGrp="1"/>
          </p:cNvSpPr>
          <p:nvPr>
            <p:ph type="title"/>
          </p:nvPr>
        </p:nvSpPr>
        <p:spPr/>
        <p:txBody>
          <a:bodyPr/>
          <a:lstStyle/>
          <a:p>
            <a:r>
              <a:rPr lang="en-GB" dirty="0"/>
              <a:t>Conclusion</a:t>
            </a:r>
          </a:p>
        </p:txBody>
      </p:sp>
      <p:sp>
        <p:nvSpPr>
          <p:cNvPr id="4" name="Date Placeholder 3">
            <a:extLst>
              <a:ext uri="{FF2B5EF4-FFF2-40B4-BE49-F238E27FC236}">
                <a16:creationId xmlns:a16="http://schemas.microsoft.com/office/drawing/2014/main" id="{B99FEBE5-5F77-2183-1215-F5C3A5FA7CF1}"/>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7110B2F9-95B1-B640-BA7C-E593F549211B}"/>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Slide Number Placeholder 5">
            <a:extLst>
              <a:ext uri="{FF2B5EF4-FFF2-40B4-BE49-F238E27FC236}">
                <a16:creationId xmlns:a16="http://schemas.microsoft.com/office/drawing/2014/main" id="{1F664CAF-6C2D-DDBA-4E1F-598F359EBE76}"/>
              </a:ext>
            </a:extLst>
          </p:cNvPr>
          <p:cNvSpPr>
            <a:spLocks noGrp="1"/>
          </p:cNvSpPr>
          <p:nvPr>
            <p:ph type="sldNum" sz="quarter" idx="12"/>
          </p:nvPr>
        </p:nvSpPr>
        <p:spPr/>
        <p:txBody>
          <a:bodyPr/>
          <a:lstStyle/>
          <a:p>
            <a:fld id="{88EDA3F7-D8E9-479B-A390-91E21751E180}" type="slidenum">
              <a:rPr lang="en-GB" smtClean="0"/>
              <a:t>45</a:t>
            </a:fld>
            <a:endParaRPr lang="en-GB"/>
          </a:p>
        </p:txBody>
      </p:sp>
      <p:sp>
        <p:nvSpPr>
          <p:cNvPr id="10" name="İçerik Yer Tutucusu 9">
            <a:extLst>
              <a:ext uri="{FF2B5EF4-FFF2-40B4-BE49-F238E27FC236}">
                <a16:creationId xmlns:a16="http://schemas.microsoft.com/office/drawing/2014/main" id="{130B2DDE-1D2D-751F-B17E-B20B679B284E}"/>
              </a:ext>
            </a:extLst>
          </p:cNvPr>
          <p:cNvSpPr>
            <a:spLocks noGrp="1"/>
          </p:cNvSpPr>
          <p:nvPr>
            <p:ph idx="1"/>
          </p:nvPr>
        </p:nvSpPr>
        <p:spPr/>
        <p:txBody>
          <a:bodyPr>
            <a:normAutofit/>
          </a:bodyPr>
          <a:lstStyle/>
          <a:p>
            <a:pPr marL="0" indent="0">
              <a:buNone/>
            </a:pPr>
            <a:r>
              <a:rPr lang="en-US" dirty="0"/>
              <a:t>Project Achievements</a:t>
            </a:r>
          </a:p>
          <a:p>
            <a:r>
              <a:rPr lang="en-US" sz="2000" dirty="0"/>
              <a:t>A 4-layer PCB is designed, including a microcontroller, CAN transceiver, LDO, and a voltage protection circuit.</a:t>
            </a:r>
          </a:p>
          <a:p>
            <a:r>
              <a:rPr lang="en-US" sz="2000" dirty="0"/>
              <a:t>A bootloader is developed for secure firmware updates via UART.</a:t>
            </a:r>
          </a:p>
          <a:p>
            <a:r>
              <a:rPr lang="en-US" sz="2000" dirty="0"/>
              <a:t>A test software is implemented for real-time PWM control via UART. </a:t>
            </a:r>
          </a:p>
          <a:p>
            <a:r>
              <a:rPr lang="en-US" sz="2000" dirty="0"/>
              <a:t>A Python-based GUI is developed for changing PWM features and entering bootloader mode.</a:t>
            </a:r>
          </a:p>
          <a:p>
            <a:r>
              <a:rPr lang="en-US" sz="2000" dirty="0"/>
              <a:t>UBHA is used for programming the microcontroller.</a:t>
            </a:r>
          </a:p>
          <a:p>
            <a:pPr marL="0" indent="0">
              <a:buNone/>
            </a:pPr>
            <a:endParaRPr lang="en-US" dirty="0"/>
          </a:p>
          <a:p>
            <a:pPr marL="0" indent="0">
              <a:buNone/>
            </a:pPr>
            <a:endParaRPr lang="en-US" sz="2000" dirty="0"/>
          </a:p>
        </p:txBody>
      </p:sp>
    </p:spTree>
    <p:extLst>
      <p:ext uri="{BB962C8B-B14F-4D97-AF65-F5344CB8AC3E}">
        <p14:creationId xmlns:p14="http://schemas.microsoft.com/office/powerpoint/2010/main" val="3369583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14BC-C6D6-C08E-1700-493FB5166FE7}"/>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C1B7EE2A-C436-7E0D-5B37-AC1B5659D18A}"/>
              </a:ext>
            </a:extLst>
          </p:cNvPr>
          <p:cNvSpPr>
            <a:spLocks noGrp="1"/>
          </p:cNvSpPr>
          <p:nvPr>
            <p:ph idx="1"/>
          </p:nvPr>
        </p:nvSpPr>
        <p:spPr/>
        <p:txBody>
          <a:bodyPr>
            <a:normAutofit fontScale="40000" lnSpcReduction="20000"/>
          </a:bodyPr>
          <a:lstStyle/>
          <a:p>
            <a:pPr marL="0" indent="0">
              <a:buNone/>
            </a:pPr>
            <a:r>
              <a:rPr lang="en-US" sz="3000" dirty="0">
                <a:effectLst/>
                <a:latin typeface="TeXGyreTermesX"/>
              </a:rPr>
              <a:t>[1]  Z. Ji, Z. </a:t>
            </a:r>
            <a:r>
              <a:rPr lang="en-US" sz="3000" dirty="0" err="1">
                <a:effectLst/>
                <a:latin typeface="TeXGyreTermesX"/>
              </a:rPr>
              <a:t>Xiangyu</a:t>
            </a:r>
            <a:r>
              <a:rPr lang="en-US" sz="3000" dirty="0">
                <a:effectLst/>
                <a:latin typeface="TeXGyreTermesX"/>
              </a:rPr>
              <a:t>, and P. Yong, “Implementation and research of bootloader for automobile ecu remote incremental update,” 01 2015. </a:t>
            </a:r>
            <a:endParaRPr lang="en-US" sz="3000" dirty="0">
              <a:effectLst/>
            </a:endParaRPr>
          </a:p>
          <a:p>
            <a:pPr marL="0" indent="0">
              <a:buNone/>
            </a:pPr>
            <a:r>
              <a:rPr lang="en-US" sz="3000" dirty="0">
                <a:effectLst/>
                <a:latin typeface="TeXGyreTermesX"/>
              </a:rPr>
              <a:t>[2]  M. Conrad, S. </a:t>
            </a:r>
            <a:r>
              <a:rPr lang="en-US" sz="3000" dirty="0" err="1">
                <a:effectLst/>
                <a:latin typeface="TeXGyreTermesX"/>
              </a:rPr>
              <a:t>Sadeghipour</a:t>
            </a:r>
            <a:r>
              <a:rPr lang="en-US" sz="3000" dirty="0">
                <a:effectLst/>
                <a:latin typeface="TeXGyreTermesX"/>
              </a:rPr>
              <a:t>, and H.-W. </a:t>
            </a:r>
            <a:r>
              <a:rPr lang="en-US" sz="3000" dirty="0" err="1">
                <a:effectLst/>
                <a:latin typeface="TeXGyreTermesX"/>
              </a:rPr>
              <a:t>Wiesbrock</a:t>
            </a:r>
            <a:r>
              <a:rPr lang="en-US" sz="3000" dirty="0">
                <a:effectLst/>
                <a:latin typeface="TeXGyreTermesX"/>
              </a:rPr>
              <a:t>, “Automatic evaluation of ecu software tests,” </a:t>
            </a:r>
            <a:r>
              <a:rPr lang="en-US" sz="3000" i="1" dirty="0">
                <a:effectLst/>
                <a:latin typeface="TeXGyreTermesX"/>
              </a:rPr>
              <a:t>SAE Transactions</a:t>
            </a:r>
            <a:r>
              <a:rPr lang="en-US" sz="3000" dirty="0">
                <a:effectLst/>
                <a:latin typeface="TeXGyreTermesX"/>
              </a:rPr>
              <a:t>, vol. 114, pp. 583–592, 2005. [Online]. Available: </a:t>
            </a:r>
            <a:r>
              <a:rPr lang="en-US" sz="3000" dirty="0">
                <a:solidFill>
                  <a:srgbClr val="0000FF"/>
                </a:solidFill>
                <a:effectLst/>
                <a:latin typeface="TeXGyreTermesX"/>
              </a:rPr>
              <a:t>http://</a:t>
            </a:r>
            <a:r>
              <a:rPr lang="en-US" sz="3000" dirty="0" err="1">
                <a:solidFill>
                  <a:srgbClr val="0000FF"/>
                </a:solidFill>
                <a:effectLst/>
                <a:latin typeface="TeXGyreTermesX"/>
              </a:rPr>
              <a:t>www.jstor.org</a:t>
            </a:r>
            <a:r>
              <a:rPr lang="en-US" sz="3000" dirty="0">
                <a:solidFill>
                  <a:srgbClr val="0000FF"/>
                </a:solidFill>
                <a:effectLst/>
                <a:latin typeface="TeXGyreTermesX"/>
              </a:rPr>
              <a:t>/stable/44682468 </a:t>
            </a:r>
            <a:endParaRPr lang="en-US" sz="3000" dirty="0">
              <a:effectLst/>
            </a:endParaRPr>
          </a:p>
          <a:p>
            <a:pPr marL="0" indent="0">
              <a:buNone/>
            </a:pPr>
            <a:r>
              <a:rPr lang="en-US" sz="3000" dirty="0">
                <a:effectLst/>
                <a:latin typeface="TeXGyreTermesX"/>
              </a:rPr>
              <a:t>[3]  Y. Kang, J. Chen, and B. Li, “Generic bootloader architecture based on automatic update mechanism,” in </a:t>
            </a:r>
            <a:r>
              <a:rPr lang="en-US" sz="3000" i="1" dirty="0">
                <a:effectLst/>
                <a:latin typeface="TeXGyreTermesX"/>
              </a:rPr>
              <a:t>2018 IEEE 3rd International Conference on Signal and Image Processing (ICSIP)</a:t>
            </a:r>
            <a:r>
              <a:rPr lang="en-US" sz="3000" dirty="0">
                <a:effectLst/>
                <a:latin typeface="TeXGyreTermesX"/>
              </a:rPr>
              <a:t>. IEEE, 2018, pp. 586–590. </a:t>
            </a:r>
            <a:endParaRPr lang="en-US" sz="3000" dirty="0">
              <a:effectLst/>
            </a:endParaRPr>
          </a:p>
          <a:p>
            <a:pPr marL="0" indent="0">
              <a:buNone/>
            </a:pPr>
            <a:r>
              <a:rPr lang="en-US" sz="3000" dirty="0">
                <a:effectLst/>
                <a:latin typeface="TeXGyreTermesX"/>
              </a:rPr>
              <a:t>[4]  E. G. </a:t>
            </a:r>
            <a:r>
              <a:rPr lang="en-US" sz="3000" dirty="0" err="1">
                <a:effectLst/>
                <a:latin typeface="TeXGyreTermesX"/>
              </a:rPr>
              <a:t>Leaphart</a:t>
            </a:r>
            <a:r>
              <a:rPr lang="en-US" sz="3000" dirty="0">
                <a:effectLst/>
                <a:latin typeface="TeXGyreTermesX"/>
              </a:rPr>
              <a:t>, S. E. Muldoon, and J. N. </a:t>
            </a:r>
            <a:r>
              <a:rPr lang="en-US" sz="3000" dirty="0" err="1">
                <a:effectLst/>
                <a:latin typeface="TeXGyreTermesX"/>
              </a:rPr>
              <a:t>Irlbeck</a:t>
            </a:r>
            <a:r>
              <a:rPr lang="en-US" sz="3000" dirty="0">
                <a:effectLst/>
                <a:latin typeface="TeXGyreTermesX"/>
              </a:rPr>
              <a:t>, “Application of robust engineering methods to improve ecu software testing,” </a:t>
            </a:r>
            <a:r>
              <a:rPr lang="en-US" sz="3000" i="1" dirty="0">
                <a:effectLst/>
                <a:latin typeface="TeXGyreTermesX"/>
              </a:rPr>
              <a:t>SAE Transactions</a:t>
            </a:r>
            <a:r>
              <a:rPr lang="en-US" sz="3000" dirty="0">
                <a:effectLst/>
                <a:latin typeface="TeXGyreTermesX"/>
              </a:rPr>
              <a:t>, pp. 1007–1018, 2006. </a:t>
            </a:r>
            <a:endParaRPr lang="en-US" sz="3000" dirty="0">
              <a:effectLst/>
            </a:endParaRPr>
          </a:p>
          <a:p>
            <a:pPr marL="0" indent="0">
              <a:buNone/>
            </a:pPr>
            <a:r>
              <a:rPr lang="en-US" sz="3000" dirty="0">
                <a:effectLst/>
                <a:latin typeface="TeXGyreTermesX"/>
              </a:rPr>
              <a:t>[5]  D.Bogdan,R.Bogdan,andM.Popa,“Designandimplementationofabootloaderinthecontext of intelligent vehicle systems,” in </a:t>
            </a:r>
            <a:r>
              <a:rPr lang="en-US" sz="3000" i="1" dirty="0">
                <a:effectLst/>
                <a:latin typeface="TeXGyreTermesX"/>
              </a:rPr>
              <a:t>2017 IEEE Conference on Technologies for Sustainability (</a:t>
            </a:r>
            <a:r>
              <a:rPr lang="en-US" sz="3000" i="1" dirty="0" err="1">
                <a:effectLst/>
                <a:latin typeface="TeXGyreTermesX"/>
              </a:rPr>
              <a:t>SusTech</a:t>
            </a:r>
            <a:r>
              <a:rPr lang="en-US" sz="3000" i="1" dirty="0">
                <a:effectLst/>
                <a:latin typeface="TeXGyreTermesX"/>
              </a:rPr>
              <a:t>)</a:t>
            </a:r>
            <a:r>
              <a:rPr lang="en-US" sz="3000" dirty="0">
                <a:effectLst/>
                <a:latin typeface="TeXGyreTermesX"/>
              </a:rPr>
              <a:t>. IEEE, 2017, pp. 1–5. </a:t>
            </a:r>
            <a:endParaRPr lang="en-US" sz="3000" dirty="0">
              <a:effectLst/>
            </a:endParaRPr>
          </a:p>
          <a:p>
            <a:pPr marL="0" indent="0">
              <a:buNone/>
            </a:pPr>
            <a:r>
              <a:rPr lang="en-US" sz="3000" dirty="0">
                <a:effectLst/>
                <a:latin typeface="TeXGyreTermesX"/>
              </a:rPr>
              <a:t>[6]  J. Van den </a:t>
            </a:r>
            <a:r>
              <a:rPr lang="en-US" sz="3000" dirty="0" err="1">
                <a:effectLst/>
                <a:latin typeface="TeXGyreTermesX"/>
              </a:rPr>
              <a:t>Herrewegen</a:t>
            </a:r>
            <a:r>
              <a:rPr lang="en-US" sz="3000" dirty="0">
                <a:effectLst/>
                <a:latin typeface="TeXGyreTermesX"/>
              </a:rPr>
              <a:t>, “Automotive firmware extraction and analysis techniques,” Ph.D. dissertation, University of Birmingham, 2021. </a:t>
            </a:r>
            <a:endParaRPr lang="en-US" sz="3000" dirty="0">
              <a:effectLst/>
            </a:endParaRPr>
          </a:p>
          <a:p>
            <a:pPr marL="0" indent="0">
              <a:buNone/>
            </a:pPr>
            <a:r>
              <a:rPr lang="en-US" sz="3000" dirty="0">
                <a:effectLst/>
                <a:latin typeface="TeXGyreTermesX"/>
              </a:rPr>
              <a:t>[7]  J. Zhang, Y. </a:t>
            </a:r>
            <a:r>
              <a:rPr lang="en-US" sz="3000" dirty="0" err="1">
                <a:effectLst/>
                <a:latin typeface="TeXGyreTermesX"/>
              </a:rPr>
              <a:t>Lv</a:t>
            </a:r>
            <a:r>
              <a:rPr lang="en-US" sz="3000" dirty="0">
                <a:effectLst/>
                <a:latin typeface="TeXGyreTermesX"/>
              </a:rPr>
              <a:t>, and Z. Liao, “Research on automotive ecu remote update and it’s security,” in </a:t>
            </a:r>
            <a:r>
              <a:rPr lang="en-US" sz="3000" i="1" dirty="0">
                <a:effectLst/>
                <a:latin typeface="TeXGyreTermesX"/>
              </a:rPr>
              <a:t>Journal of Physics: Conference Series</a:t>
            </a:r>
            <a:r>
              <a:rPr lang="en-US" sz="3000" dirty="0">
                <a:effectLst/>
                <a:latin typeface="TeXGyreTermesX"/>
              </a:rPr>
              <a:t>, vol. 1074, no. 1. IOP Publishing, 2018, p. 012133. </a:t>
            </a:r>
            <a:endParaRPr lang="en-US" sz="3000" dirty="0"/>
          </a:p>
          <a:p>
            <a:pPr marL="0" indent="0">
              <a:buNone/>
            </a:pPr>
            <a:r>
              <a:rPr lang="en-US" sz="3000" dirty="0">
                <a:effectLst/>
                <a:latin typeface="TeXGyreTermesX"/>
              </a:rPr>
              <a:t>[8]  STMicroelectronics, </a:t>
            </a:r>
            <a:r>
              <a:rPr lang="en-US" sz="3000" i="1" dirty="0">
                <a:effectLst/>
                <a:latin typeface="TeXGyreTermesX"/>
              </a:rPr>
              <a:t>LFXX: Very low drop voltage regulator with inhibit function</a:t>
            </a:r>
            <a:r>
              <a:rPr lang="en-US" sz="3000" dirty="0">
                <a:effectLst/>
                <a:latin typeface="TeXGyreTermesX"/>
              </a:rPr>
              <a:t>, 2017, </a:t>
            </a:r>
            <a:r>
              <a:rPr lang="en-US" sz="3000" dirty="0">
                <a:solidFill>
                  <a:srgbClr val="0000FF"/>
                </a:solidFill>
                <a:effectLst/>
                <a:latin typeface="TeXGyreTermesX"/>
              </a:rPr>
              <a:t>https://</a:t>
            </a:r>
            <a:r>
              <a:rPr lang="en-US" sz="3000" dirty="0" err="1">
                <a:solidFill>
                  <a:srgbClr val="0000FF"/>
                </a:solidFill>
                <a:effectLst/>
                <a:latin typeface="TeXGyreTermesX"/>
              </a:rPr>
              <a:t>www.st.com</a:t>
            </a:r>
            <a:r>
              <a:rPr lang="en-US" sz="3000" dirty="0">
                <a:solidFill>
                  <a:srgbClr val="0000FF"/>
                </a:solidFill>
                <a:effectLst/>
                <a:latin typeface="TeXGyreTermesX"/>
              </a:rPr>
              <a:t>/resource/</a:t>
            </a:r>
            <a:r>
              <a:rPr lang="en-US" sz="3000" dirty="0" err="1">
                <a:solidFill>
                  <a:srgbClr val="0000FF"/>
                </a:solidFill>
                <a:effectLst/>
                <a:latin typeface="TeXGyreTermesX"/>
              </a:rPr>
              <a:t>en</a:t>
            </a:r>
            <a:r>
              <a:rPr lang="en-US" sz="3000" dirty="0">
                <a:solidFill>
                  <a:srgbClr val="0000FF"/>
                </a:solidFill>
                <a:effectLst/>
                <a:latin typeface="TeXGyreTermesX"/>
              </a:rPr>
              <a:t>/datasheet/</a:t>
            </a:r>
            <a:r>
              <a:rPr lang="en-US" sz="3000" dirty="0" err="1">
                <a:solidFill>
                  <a:srgbClr val="0000FF"/>
                </a:solidFill>
                <a:effectLst/>
                <a:latin typeface="TeXGyreTermesX"/>
              </a:rPr>
              <a:t>lfxx.pdf</a:t>
            </a:r>
            <a:r>
              <a:rPr lang="en-US" sz="3000" dirty="0">
                <a:effectLst/>
                <a:latin typeface="TeXGyreTermesX"/>
              </a:rPr>
              <a:t>. </a:t>
            </a:r>
            <a:endParaRPr lang="en-US" sz="3000" dirty="0">
              <a:effectLst/>
            </a:endParaRPr>
          </a:p>
          <a:p>
            <a:pPr marL="0" indent="0">
              <a:buNone/>
            </a:pPr>
            <a:r>
              <a:rPr lang="en-US" sz="3000" dirty="0">
                <a:effectLst/>
                <a:latin typeface="TeXGyreTermesX"/>
              </a:rPr>
              <a:t>[9]  Microchip Technology Inc., </a:t>
            </a:r>
            <a:r>
              <a:rPr lang="en-US" sz="3000" i="1" dirty="0">
                <a:effectLst/>
                <a:latin typeface="TeXGyreTermesX"/>
              </a:rPr>
              <a:t>MCP2561 High-Speed CAN Transceiver</a:t>
            </a:r>
            <a:r>
              <a:rPr lang="en-US" sz="3000" dirty="0">
                <a:effectLst/>
                <a:latin typeface="TeXGyreTermesX"/>
              </a:rPr>
              <a:t>, 2013, </a:t>
            </a:r>
            <a:r>
              <a:rPr lang="en-US" sz="3000" dirty="0">
                <a:solidFill>
                  <a:srgbClr val="0000FF"/>
                </a:solidFill>
                <a:effectLst/>
                <a:latin typeface="TeXGyreTermesX"/>
              </a:rPr>
              <a:t>https: //ww1.microchip.com/downloads/</a:t>
            </a:r>
            <a:r>
              <a:rPr lang="en-US" sz="3000" dirty="0" err="1">
                <a:solidFill>
                  <a:srgbClr val="0000FF"/>
                </a:solidFill>
                <a:effectLst/>
                <a:latin typeface="TeXGyreTermesX"/>
              </a:rPr>
              <a:t>aemDocuments</a:t>
            </a:r>
            <a:r>
              <a:rPr lang="en-US" sz="3000" dirty="0">
                <a:solidFill>
                  <a:srgbClr val="0000FF"/>
                </a:solidFill>
                <a:effectLst/>
                <a:latin typeface="TeXGyreTermesX"/>
              </a:rPr>
              <a:t>/documents/OTH/</a:t>
            </a:r>
            <a:r>
              <a:rPr lang="en-US" sz="3000" dirty="0" err="1">
                <a:solidFill>
                  <a:srgbClr val="0000FF"/>
                </a:solidFill>
                <a:effectLst/>
                <a:latin typeface="TeXGyreTermesX"/>
              </a:rPr>
              <a:t>ProductDocuments</a:t>
            </a:r>
            <a:r>
              <a:rPr lang="en-US" sz="3000" dirty="0">
                <a:solidFill>
                  <a:srgbClr val="0000FF"/>
                </a:solidFill>
                <a:effectLst/>
                <a:latin typeface="TeXGyreTermesX"/>
              </a:rPr>
              <a:t>/ </a:t>
            </a:r>
            <a:r>
              <a:rPr lang="en-US" sz="3000" dirty="0" err="1">
                <a:solidFill>
                  <a:srgbClr val="0000FF"/>
                </a:solidFill>
                <a:effectLst/>
                <a:latin typeface="TeXGyreTermesX"/>
              </a:rPr>
              <a:t>DataSheets</a:t>
            </a:r>
            <a:r>
              <a:rPr lang="en-US" sz="3000" dirty="0">
                <a:solidFill>
                  <a:srgbClr val="0000FF"/>
                </a:solidFill>
                <a:effectLst/>
                <a:latin typeface="TeXGyreTermesX"/>
              </a:rPr>
              <a:t>/20005167C.pdf</a:t>
            </a:r>
            <a:r>
              <a:rPr lang="en-US" sz="3000" dirty="0">
                <a:effectLst/>
                <a:latin typeface="TeXGyreTermesX"/>
              </a:rPr>
              <a:t>. </a:t>
            </a:r>
            <a:endParaRPr lang="en-US" sz="3000" dirty="0">
              <a:effectLst/>
            </a:endParaRPr>
          </a:p>
          <a:p>
            <a:pPr marL="0" indent="0">
              <a:buNone/>
            </a:pPr>
            <a:r>
              <a:rPr lang="en-US" sz="3000" dirty="0">
                <a:effectLst/>
                <a:latin typeface="TeXGyreTermesX"/>
              </a:rPr>
              <a:t>[10] Microchip Inc., </a:t>
            </a:r>
            <a:r>
              <a:rPr lang="en-US" sz="3000" i="1" dirty="0">
                <a:effectLst/>
                <a:latin typeface="TeXGyreTermesX"/>
              </a:rPr>
              <a:t>dsPIC33EVXXXGM00X/10X Family Data Sheet</a:t>
            </a:r>
            <a:r>
              <a:rPr lang="en-US" sz="3000" dirty="0">
                <a:effectLst/>
                <a:latin typeface="TeXGyreTermesX"/>
              </a:rPr>
              <a:t>, 2024, available: </a:t>
            </a:r>
            <a:r>
              <a:rPr lang="en-US" sz="3000" dirty="0">
                <a:solidFill>
                  <a:srgbClr val="0000FF"/>
                </a:solidFill>
                <a:effectLst/>
                <a:latin typeface="TeXGyreTermesX"/>
              </a:rPr>
              <a:t>https: //ww1.microchip.com/downloads/</a:t>
            </a:r>
            <a:r>
              <a:rPr lang="en-US" sz="3000" dirty="0" err="1">
                <a:solidFill>
                  <a:srgbClr val="0000FF"/>
                </a:solidFill>
                <a:effectLst/>
                <a:latin typeface="TeXGyreTermesX"/>
              </a:rPr>
              <a:t>aemDocuments</a:t>
            </a:r>
            <a:r>
              <a:rPr lang="en-US" sz="3000" dirty="0">
                <a:solidFill>
                  <a:srgbClr val="0000FF"/>
                </a:solidFill>
                <a:effectLst/>
                <a:latin typeface="TeXGyreTermesX"/>
              </a:rPr>
              <a:t>/documents/OTH/</a:t>
            </a:r>
            <a:r>
              <a:rPr lang="en-US" sz="3000" dirty="0" err="1">
                <a:solidFill>
                  <a:srgbClr val="0000FF"/>
                </a:solidFill>
                <a:effectLst/>
                <a:latin typeface="TeXGyreTermesX"/>
              </a:rPr>
              <a:t>ProductDocuments</a:t>
            </a:r>
            <a:r>
              <a:rPr lang="en-US" sz="3000" dirty="0">
                <a:solidFill>
                  <a:srgbClr val="0000FF"/>
                </a:solidFill>
                <a:effectLst/>
                <a:latin typeface="TeXGyreTermesX"/>
              </a:rPr>
              <a:t>/ </a:t>
            </a:r>
            <a:r>
              <a:rPr lang="en-US" sz="3000" dirty="0" err="1">
                <a:solidFill>
                  <a:srgbClr val="0000FF"/>
                </a:solidFill>
                <a:effectLst/>
                <a:latin typeface="TeXGyreTermesX"/>
              </a:rPr>
              <a:t>DataSheets</a:t>
            </a:r>
            <a:r>
              <a:rPr lang="en-US" sz="3000" dirty="0">
                <a:solidFill>
                  <a:srgbClr val="0000FF"/>
                </a:solidFill>
                <a:effectLst/>
                <a:latin typeface="TeXGyreTermesX"/>
              </a:rPr>
              <a:t>/dsPIC33EVXXXGM00X-10X-Family-Data-Sheet-DS70005144H.pdf</a:t>
            </a:r>
            <a:r>
              <a:rPr lang="en-US" sz="3000" dirty="0">
                <a:effectLst/>
                <a:latin typeface="TeXGyreTermesX"/>
              </a:rPr>
              <a:t>. </a:t>
            </a:r>
            <a:endParaRPr lang="en-US" sz="3000" dirty="0"/>
          </a:p>
          <a:p>
            <a:pPr marL="0" indent="0">
              <a:buNone/>
            </a:pPr>
            <a:r>
              <a:rPr lang="en-US" sz="3000" dirty="0">
                <a:effectLst/>
                <a:latin typeface="TeXGyreTermesX"/>
              </a:rPr>
              <a:t>[11] </a:t>
            </a:r>
            <a:r>
              <a:rPr lang="en-US" sz="3000" dirty="0" err="1">
                <a:effectLst/>
                <a:latin typeface="TeXGyreTermesX"/>
              </a:rPr>
              <a:t>Littlefuse</a:t>
            </a:r>
            <a:r>
              <a:rPr lang="en-US" sz="3000" dirty="0">
                <a:effectLst/>
                <a:latin typeface="TeXGyreTermesX"/>
              </a:rPr>
              <a:t>, </a:t>
            </a:r>
            <a:r>
              <a:rPr lang="en-US" sz="3000" i="1" dirty="0">
                <a:effectLst/>
                <a:latin typeface="TeXGyreTermesX"/>
              </a:rPr>
              <a:t>SMAJ Series</a:t>
            </a:r>
            <a:r>
              <a:rPr lang="en-US" sz="3000" dirty="0">
                <a:effectLst/>
                <a:latin typeface="TeXGyreTermesX"/>
              </a:rPr>
              <a:t>, 2022, </a:t>
            </a:r>
            <a:r>
              <a:rPr lang="en-US" sz="3000" dirty="0">
                <a:solidFill>
                  <a:srgbClr val="0000FF"/>
                </a:solidFill>
                <a:effectLst/>
                <a:latin typeface="TeXGyreTermesX"/>
              </a:rPr>
              <a:t>https://</a:t>
            </a:r>
            <a:r>
              <a:rPr lang="en-US" sz="3000" dirty="0" err="1">
                <a:solidFill>
                  <a:srgbClr val="0000FF"/>
                </a:solidFill>
                <a:effectLst/>
                <a:latin typeface="TeXGyreTermesX"/>
              </a:rPr>
              <a:t>www.littelfuse.com</a:t>
            </a:r>
            <a:r>
              <a:rPr lang="en-US" sz="3000" dirty="0">
                <a:solidFill>
                  <a:srgbClr val="0000FF"/>
                </a:solidFill>
                <a:effectLst/>
                <a:latin typeface="TeXGyreTermesX"/>
              </a:rPr>
              <a:t>/</a:t>
            </a:r>
            <a:r>
              <a:rPr lang="en-US" sz="3000" dirty="0" err="1">
                <a:solidFill>
                  <a:srgbClr val="0000FF"/>
                </a:solidFill>
                <a:effectLst/>
                <a:latin typeface="TeXGyreTermesX"/>
              </a:rPr>
              <a:t>assetdocs</a:t>
            </a:r>
            <a:r>
              <a:rPr lang="en-US" sz="3000" dirty="0">
                <a:solidFill>
                  <a:srgbClr val="0000FF"/>
                </a:solidFill>
                <a:effectLst/>
                <a:latin typeface="TeXGyreTermesX"/>
              </a:rPr>
              <a:t>/ </a:t>
            </a:r>
            <a:r>
              <a:rPr lang="en-US" sz="3000" dirty="0" err="1">
                <a:solidFill>
                  <a:srgbClr val="0000FF"/>
                </a:solidFill>
                <a:effectLst/>
                <a:latin typeface="TeXGyreTermesX"/>
              </a:rPr>
              <a:t>tvs-diodes-smaj-datasheet?assetguid</a:t>
            </a:r>
            <a:r>
              <a:rPr lang="en-US" sz="3000" dirty="0">
                <a:solidFill>
                  <a:srgbClr val="0000FF"/>
                </a:solidFill>
                <a:effectLst/>
                <a:latin typeface="TeXGyreTermesX"/>
              </a:rPr>
              <a:t>=13c2a823-03b8-4d1f-9ddc-9b44670aed9d</a:t>
            </a:r>
            <a:r>
              <a:rPr lang="en-US" sz="3000" dirty="0">
                <a:effectLst/>
                <a:latin typeface="TeXGyreTermesX"/>
              </a:rPr>
              <a:t>. </a:t>
            </a:r>
            <a:endParaRPr lang="en-US" sz="3000" dirty="0"/>
          </a:p>
          <a:p>
            <a:pPr marL="0" indent="0">
              <a:buNone/>
            </a:pPr>
            <a:r>
              <a:rPr lang="en-US" sz="3000" dirty="0">
                <a:effectLst/>
                <a:latin typeface="TeXGyreTermesX"/>
              </a:rPr>
              <a:t>[12] Vishay, </a:t>
            </a:r>
            <a:r>
              <a:rPr lang="en-US" sz="3000" i="1" dirty="0">
                <a:effectLst/>
                <a:latin typeface="TeXGyreTermesX"/>
              </a:rPr>
              <a:t>SS8PH9, SS8PH10: High Current Density Surface-Mount High Voltage Schottky Rectifier</a:t>
            </a:r>
            <a:r>
              <a:rPr lang="en-US" sz="3000" dirty="0">
                <a:effectLst/>
                <a:latin typeface="TeXGyreTermesX"/>
              </a:rPr>
              <a:t>, 2020, </a:t>
            </a:r>
            <a:r>
              <a:rPr lang="en-US" sz="3000" dirty="0">
                <a:solidFill>
                  <a:srgbClr val="0000FF"/>
                </a:solidFill>
                <a:effectLst/>
                <a:latin typeface="TeXGyreTermesX"/>
              </a:rPr>
              <a:t>https://</a:t>
            </a:r>
            <a:r>
              <a:rPr lang="en-US" sz="3000" dirty="0" err="1">
                <a:solidFill>
                  <a:srgbClr val="0000FF"/>
                </a:solidFill>
                <a:effectLst/>
                <a:latin typeface="TeXGyreTermesX"/>
              </a:rPr>
              <a:t>www.vishay.com</a:t>
            </a:r>
            <a:r>
              <a:rPr lang="en-US" sz="3000" dirty="0">
                <a:solidFill>
                  <a:srgbClr val="0000FF"/>
                </a:solidFill>
                <a:effectLst/>
                <a:latin typeface="TeXGyreTermesX"/>
              </a:rPr>
              <a:t>/docs/88989/ss8ph10.pdf</a:t>
            </a:r>
            <a:r>
              <a:rPr lang="en-US" sz="3000" dirty="0">
                <a:effectLst/>
                <a:latin typeface="TeXGyreTermesX"/>
              </a:rPr>
              <a:t>. </a:t>
            </a:r>
            <a:endParaRPr lang="en-US" sz="3000" dirty="0"/>
          </a:p>
          <a:p>
            <a:pPr marL="0" indent="0">
              <a:buNone/>
            </a:pPr>
            <a:r>
              <a:rPr lang="en-US" sz="3000" dirty="0">
                <a:effectLst/>
                <a:latin typeface="TeXGyreTermesX"/>
              </a:rPr>
              <a:t>[13] S. Inc., </a:t>
            </a:r>
            <a:r>
              <a:rPr lang="en-US" sz="3000" i="1" dirty="0">
                <a:effectLst/>
                <a:latin typeface="TeXGyreTermesX"/>
              </a:rPr>
              <a:t>TSM-1XX-XX-XXX-XX-X-XXX-X</a:t>
            </a:r>
            <a:r>
              <a:rPr lang="en-US" sz="3000" dirty="0">
                <a:effectLst/>
                <a:latin typeface="TeXGyreTermesX"/>
              </a:rPr>
              <a:t>, 2024, </a:t>
            </a:r>
            <a:r>
              <a:rPr lang="en-US" sz="3000" dirty="0">
                <a:solidFill>
                  <a:srgbClr val="0000FF"/>
                </a:solidFill>
                <a:effectLst/>
                <a:latin typeface="TeXGyreTermesX"/>
              </a:rPr>
              <a:t>https://</a:t>
            </a:r>
            <a:r>
              <a:rPr lang="en-US" sz="3000" dirty="0" err="1">
                <a:solidFill>
                  <a:srgbClr val="0000FF"/>
                </a:solidFill>
                <a:effectLst/>
                <a:latin typeface="TeXGyreTermesX"/>
              </a:rPr>
              <a:t>suddendocs.samtec.com</a:t>
            </a:r>
            <a:r>
              <a:rPr lang="en-US" sz="3000" dirty="0">
                <a:solidFill>
                  <a:srgbClr val="0000FF"/>
                </a:solidFill>
                <a:effectLst/>
                <a:latin typeface="TeXGyreTermesX"/>
              </a:rPr>
              <a:t>/prints/ tsm-1xx-xx-xxx-xx-x-xxx-x-mkt.pdf</a:t>
            </a:r>
            <a:r>
              <a:rPr lang="en-US" sz="3000" dirty="0">
                <a:effectLst/>
                <a:latin typeface="TeXGyreTermesX"/>
              </a:rPr>
              <a:t>. </a:t>
            </a:r>
            <a:endParaRPr lang="en-US" sz="3000" dirty="0"/>
          </a:p>
          <a:p>
            <a:pPr marL="0" indent="0">
              <a:buNone/>
            </a:pPr>
            <a:endParaRPr lang="en-US" dirty="0"/>
          </a:p>
        </p:txBody>
      </p:sp>
      <p:sp>
        <p:nvSpPr>
          <p:cNvPr id="4" name="Date Placeholder 3">
            <a:extLst>
              <a:ext uri="{FF2B5EF4-FFF2-40B4-BE49-F238E27FC236}">
                <a16:creationId xmlns:a16="http://schemas.microsoft.com/office/drawing/2014/main" id="{93ED8018-3DB4-1E2A-8B45-3DF7D284DC1B}"/>
              </a:ext>
            </a:extLst>
          </p:cNvPr>
          <p:cNvSpPr>
            <a:spLocks noGrp="1"/>
          </p:cNvSpPr>
          <p:nvPr>
            <p:ph type="dt" sz="half" idx="10"/>
          </p:nvPr>
        </p:nvSpPr>
        <p:spPr/>
        <p:txBody>
          <a:bodyPr/>
          <a:lstStyle/>
          <a:p>
            <a:r>
              <a:rPr lang="en-US" dirty="0"/>
              <a:t>Spring 202</a:t>
            </a:r>
            <a:r>
              <a:rPr lang="tr-TR" dirty="0"/>
              <a:t>5</a:t>
            </a:r>
            <a:endParaRPr lang="en-GB" dirty="0"/>
          </a:p>
        </p:txBody>
      </p:sp>
      <p:sp>
        <p:nvSpPr>
          <p:cNvPr id="5" name="Footer Placeholder 4">
            <a:extLst>
              <a:ext uri="{FF2B5EF4-FFF2-40B4-BE49-F238E27FC236}">
                <a16:creationId xmlns:a16="http://schemas.microsoft.com/office/drawing/2014/main" id="{E4D99089-5A58-4D8D-7DED-E8A47FED0EFA}"/>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Slide Number Placeholder 5">
            <a:extLst>
              <a:ext uri="{FF2B5EF4-FFF2-40B4-BE49-F238E27FC236}">
                <a16:creationId xmlns:a16="http://schemas.microsoft.com/office/drawing/2014/main" id="{4AAFDE23-15B1-70B7-9FBC-662A5F5E6D51}"/>
              </a:ext>
            </a:extLst>
          </p:cNvPr>
          <p:cNvSpPr>
            <a:spLocks noGrp="1"/>
          </p:cNvSpPr>
          <p:nvPr>
            <p:ph type="sldNum" sz="quarter" idx="12"/>
          </p:nvPr>
        </p:nvSpPr>
        <p:spPr/>
        <p:txBody>
          <a:bodyPr/>
          <a:lstStyle/>
          <a:p>
            <a:fld id="{88EDA3F7-D8E9-479B-A390-91E21751E180}" type="slidenum">
              <a:rPr lang="en-GB" smtClean="0"/>
              <a:t>46</a:t>
            </a:fld>
            <a:endParaRPr lang="en-GB"/>
          </a:p>
        </p:txBody>
      </p:sp>
    </p:spTree>
    <p:extLst>
      <p:ext uri="{BB962C8B-B14F-4D97-AF65-F5344CB8AC3E}">
        <p14:creationId xmlns:p14="http://schemas.microsoft.com/office/powerpoint/2010/main" val="2409355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Resim 15">
            <a:extLst>
              <a:ext uri="{FF2B5EF4-FFF2-40B4-BE49-F238E27FC236}">
                <a16:creationId xmlns:a16="http://schemas.microsoft.com/office/drawing/2014/main" id="{DAB6CE2B-6563-9188-A74D-08DC07B1A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2370464"/>
            <a:ext cx="3124046" cy="1697851"/>
          </a:xfrm>
          <a:prstGeom prst="rect">
            <a:avLst/>
          </a:prstGeom>
        </p:spPr>
      </p:pic>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Methodology</a:t>
            </a:r>
          </a:p>
        </p:txBody>
      </p:sp>
      <p:sp>
        <p:nvSpPr>
          <p:cNvPr id="3" name="Content Placeholder 2">
            <a:extLst>
              <a:ext uri="{FF2B5EF4-FFF2-40B4-BE49-F238E27FC236}">
                <a16:creationId xmlns:a16="http://schemas.microsoft.com/office/drawing/2014/main" id="{415D7A5E-DBD7-5C1F-74A0-225F995238DC}"/>
              </a:ext>
            </a:extLst>
          </p:cNvPr>
          <p:cNvSpPr>
            <a:spLocks noGrp="1"/>
          </p:cNvSpPr>
          <p:nvPr>
            <p:ph idx="1"/>
          </p:nvPr>
        </p:nvSpPr>
        <p:spPr>
          <a:xfrm>
            <a:off x="838200" y="1825625"/>
            <a:ext cx="6412992" cy="4351338"/>
          </a:xfrm>
        </p:spPr>
        <p:txBody>
          <a:bodyPr>
            <a:normAutofit/>
          </a:bodyPr>
          <a:lstStyle/>
          <a:p>
            <a:pPr marL="0" indent="0">
              <a:buNone/>
            </a:pPr>
            <a:r>
              <a:rPr lang="en-GB" dirty="0"/>
              <a:t>Design Applications and Tools</a:t>
            </a:r>
          </a:p>
          <a:p>
            <a:r>
              <a:rPr lang="en-GB" sz="2000" dirty="0" err="1"/>
              <a:t>KiCad</a:t>
            </a:r>
            <a:r>
              <a:rPr lang="en-GB" sz="2000" dirty="0"/>
              <a:t> for circuit design and PCB layout.</a:t>
            </a:r>
          </a:p>
          <a:p>
            <a:r>
              <a:rPr lang="en-GB" sz="2000" dirty="0"/>
              <a:t>MATLAB Simulink for C code generation from block models.</a:t>
            </a:r>
          </a:p>
          <a:p>
            <a:r>
              <a:rPr lang="en-GB" sz="2000" dirty="0"/>
              <a:t>MPLAB X IDE for C code firmware development and implementation on the microcontroller.</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5</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pic>
        <p:nvPicPr>
          <p:cNvPr id="18" name="Resim 17">
            <a:extLst>
              <a:ext uri="{FF2B5EF4-FFF2-40B4-BE49-F238E27FC236}">
                <a16:creationId xmlns:a16="http://schemas.microsoft.com/office/drawing/2014/main" id="{308C4A44-7C12-7D8E-EEEC-2EDCFAE91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7215" y="1158722"/>
            <a:ext cx="1076417" cy="1076417"/>
          </a:xfrm>
          <a:prstGeom prst="rect">
            <a:avLst/>
          </a:prstGeom>
        </p:spPr>
      </p:pic>
      <p:pic>
        <p:nvPicPr>
          <p:cNvPr id="20" name="Resim 19">
            <a:extLst>
              <a:ext uri="{FF2B5EF4-FFF2-40B4-BE49-F238E27FC236}">
                <a16:creationId xmlns:a16="http://schemas.microsoft.com/office/drawing/2014/main" id="{F2F4DB3D-B753-854E-64F0-815F41C445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0052" y="4173496"/>
            <a:ext cx="1630742" cy="1443206"/>
          </a:xfrm>
          <a:prstGeom prst="rect">
            <a:avLst/>
          </a:prstGeom>
        </p:spPr>
      </p:pic>
    </p:spTree>
    <p:extLst>
      <p:ext uri="{BB962C8B-B14F-4D97-AF65-F5344CB8AC3E}">
        <p14:creationId xmlns:p14="http://schemas.microsoft.com/office/powerpoint/2010/main" val="4165324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Methodology</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6</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10" name="İçerik Yer Tutucusu 9">
            <a:extLst>
              <a:ext uri="{FF2B5EF4-FFF2-40B4-BE49-F238E27FC236}">
                <a16:creationId xmlns:a16="http://schemas.microsoft.com/office/drawing/2014/main" id="{EF7587B8-AF72-2CC6-973F-4605268FC5B9}"/>
              </a:ext>
            </a:extLst>
          </p:cNvPr>
          <p:cNvSpPr>
            <a:spLocks noGrp="1"/>
          </p:cNvSpPr>
          <p:nvPr>
            <p:ph idx="1"/>
          </p:nvPr>
        </p:nvSpPr>
        <p:spPr>
          <a:xfrm>
            <a:off x="838200" y="1825625"/>
            <a:ext cx="5257800" cy="4351338"/>
          </a:xfrm>
        </p:spPr>
        <p:txBody>
          <a:bodyPr/>
          <a:lstStyle/>
          <a:p>
            <a:pPr marL="0" indent="0">
              <a:buNone/>
            </a:pPr>
            <a:r>
              <a:rPr lang="en-US" dirty="0"/>
              <a:t>Hardware Development</a:t>
            </a:r>
          </a:p>
          <a:p>
            <a:r>
              <a:rPr lang="en-GB" sz="2000" dirty="0"/>
              <a:t>Component Selection </a:t>
            </a:r>
            <a:r>
              <a:rPr lang="en-GB" sz="2000" dirty="0">
                <a:solidFill>
                  <a:srgbClr val="0070C0"/>
                </a:solidFill>
              </a:rPr>
              <a:t>(EE401)</a:t>
            </a:r>
          </a:p>
          <a:p>
            <a:r>
              <a:rPr lang="en-GB" sz="2000" dirty="0"/>
              <a:t>Circuit Schematics </a:t>
            </a:r>
            <a:r>
              <a:rPr lang="en-GB" sz="2000" dirty="0">
                <a:solidFill>
                  <a:srgbClr val="0070C0"/>
                </a:solidFill>
              </a:rPr>
              <a:t>(EE401)</a:t>
            </a:r>
          </a:p>
          <a:p>
            <a:r>
              <a:rPr lang="en-GB" sz="2000" dirty="0"/>
              <a:t>Footprint Capture </a:t>
            </a:r>
            <a:r>
              <a:rPr lang="en-GB" sz="2000" dirty="0">
                <a:solidFill>
                  <a:srgbClr val="0070C0"/>
                </a:solidFill>
              </a:rPr>
              <a:t>(EE401)</a:t>
            </a:r>
          </a:p>
          <a:p>
            <a:r>
              <a:rPr lang="en-GB" sz="2000" dirty="0"/>
              <a:t>PCB Layout </a:t>
            </a:r>
            <a:r>
              <a:rPr lang="en-GB" sz="2000" dirty="0">
                <a:solidFill>
                  <a:srgbClr val="FF0000"/>
                </a:solidFill>
              </a:rPr>
              <a:t>(EE402)</a:t>
            </a:r>
          </a:p>
          <a:p>
            <a:endParaRPr lang="en-US" sz="2000" dirty="0"/>
          </a:p>
        </p:txBody>
      </p:sp>
      <p:sp>
        <p:nvSpPr>
          <p:cNvPr id="11" name="İçerik Yer Tutucusu 9">
            <a:extLst>
              <a:ext uri="{FF2B5EF4-FFF2-40B4-BE49-F238E27FC236}">
                <a16:creationId xmlns:a16="http://schemas.microsoft.com/office/drawing/2014/main" id="{7840B78B-A45E-E83E-2A03-B9FBD7A2299A}"/>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Software Development</a:t>
            </a:r>
          </a:p>
          <a:p>
            <a:r>
              <a:rPr lang="en-GB" sz="2000" dirty="0"/>
              <a:t>Simulink Model </a:t>
            </a:r>
            <a:r>
              <a:rPr lang="en-GB" sz="2000" dirty="0">
                <a:solidFill>
                  <a:srgbClr val="FF0000"/>
                </a:solidFill>
              </a:rPr>
              <a:t>(EE402)</a:t>
            </a:r>
            <a:endParaRPr lang="en-GB" sz="2000" dirty="0"/>
          </a:p>
          <a:p>
            <a:r>
              <a:rPr lang="en-GB" sz="2000" dirty="0"/>
              <a:t>UART Communication </a:t>
            </a:r>
            <a:r>
              <a:rPr lang="en-GB" sz="2000" dirty="0">
                <a:solidFill>
                  <a:srgbClr val="FF0000"/>
                </a:solidFill>
              </a:rPr>
              <a:t>(EE402)</a:t>
            </a:r>
            <a:endParaRPr lang="en-GB" sz="2000" dirty="0"/>
          </a:p>
          <a:p>
            <a:r>
              <a:rPr lang="en-GB" sz="2000" dirty="0"/>
              <a:t>Bootloader Implementation </a:t>
            </a:r>
            <a:r>
              <a:rPr lang="en-GB" sz="2000" dirty="0">
                <a:solidFill>
                  <a:srgbClr val="FF0000"/>
                </a:solidFill>
              </a:rPr>
              <a:t>(EE402)</a:t>
            </a:r>
            <a:endParaRPr lang="en-GB" sz="2000" dirty="0"/>
          </a:p>
          <a:p>
            <a:endParaRPr lang="en-US" sz="2000" dirty="0"/>
          </a:p>
        </p:txBody>
      </p:sp>
    </p:spTree>
    <p:extLst>
      <p:ext uri="{BB962C8B-B14F-4D97-AF65-F5344CB8AC3E}">
        <p14:creationId xmlns:p14="http://schemas.microsoft.com/office/powerpoint/2010/main" val="880484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Hardware Development</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7</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p:txBody>
          <a:bodyPr/>
          <a:lstStyle/>
          <a:p>
            <a:pPr marL="0" indent="0">
              <a:buNone/>
            </a:pPr>
            <a:r>
              <a:rPr lang="en-GB" dirty="0"/>
              <a:t>Architecture Block Diagram</a:t>
            </a:r>
          </a:p>
          <a:p>
            <a:pPr marL="0" indent="0">
              <a:buNone/>
            </a:pPr>
            <a:endParaRPr lang="en-US" dirty="0"/>
          </a:p>
        </p:txBody>
      </p:sp>
      <p:pic>
        <p:nvPicPr>
          <p:cNvPr id="3" name="Resim 2">
            <a:extLst>
              <a:ext uri="{FF2B5EF4-FFF2-40B4-BE49-F238E27FC236}">
                <a16:creationId xmlns:a16="http://schemas.microsoft.com/office/drawing/2014/main" id="{13BDA063-AE4A-1D3E-5CB2-D883D340DF2F}"/>
              </a:ext>
            </a:extLst>
          </p:cNvPr>
          <p:cNvPicPr>
            <a:picLocks noChangeAspect="1"/>
          </p:cNvPicPr>
          <p:nvPr/>
        </p:nvPicPr>
        <p:blipFill>
          <a:blip r:embed="rId3"/>
          <a:stretch>
            <a:fillRect/>
          </a:stretch>
        </p:blipFill>
        <p:spPr>
          <a:xfrm>
            <a:off x="2400386" y="2465652"/>
            <a:ext cx="7391228" cy="3576400"/>
          </a:xfrm>
          <a:prstGeom prst="rect">
            <a:avLst/>
          </a:prstGeom>
        </p:spPr>
      </p:pic>
    </p:spTree>
    <p:extLst>
      <p:ext uri="{BB962C8B-B14F-4D97-AF65-F5344CB8AC3E}">
        <p14:creationId xmlns:p14="http://schemas.microsoft.com/office/powerpoint/2010/main" val="2056165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Component Selection</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8</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059680" cy="4351338"/>
          </a:xfrm>
        </p:spPr>
        <p:txBody>
          <a:bodyPr/>
          <a:lstStyle/>
          <a:p>
            <a:pPr marL="0" indent="0">
              <a:buNone/>
            </a:pPr>
            <a:r>
              <a:rPr lang="en-GB" dirty="0"/>
              <a:t>Preliminary Specifications</a:t>
            </a:r>
            <a:endParaRPr lang="en-GB" sz="1000" dirty="0"/>
          </a:p>
          <a:p>
            <a:r>
              <a:rPr lang="en-GB" sz="2000" dirty="0"/>
              <a:t>Battery voltage range: 9 to 16 V</a:t>
            </a:r>
          </a:p>
          <a:p>
            <a:r>
              <a:rPr lang="en-US" sz="2000" dirty="0"/>
              <a:t>Operating temperature: -40 to 85 °C </a:t>
            </a:r>
          </a:p>
          <a:p>
            <a:r>
              <a:rPr lang="en-US" sz="2000" dirty="0"/>
              <a:t>All components are automotive-qualified and comply with AEC-Q standards </a:t>
            </a:r>
          </a:p>
          <a:p>
            <a:r>
              <a:rPr lang="en-US" sz="2000" dirty="0"/>
              <a:t>Communication interfaces: Serial port and CAN</a:t>
            </a:r>
          </a:p>
          <a:p>
            <a:pPr marL="0" indent="0">
              <a:buNone/>
            </a:pPr>
            <a:endParaRPr lang="en-US" dirty="0"/>
          </a:p>
        </p:txBody>
      </p:sp>
      <p:sp>
        <p:nvSpPr>
          <p:cNvPr id="8" name="İçerik Yer Tutucusu 5">
            <a:extLst>
              <a:ext uri="{FF2B5EF4-FFF2-40B4-BE49-F238E27FC236}">
                <a16:creationId xmlns:a16="http://schemas.microsoft.com/office/drawing/2014/main" id="{BD21148F-3514-192E-6DB2-FECE1EE79B1B}"/>
              </a:ext>
            </a:extLst>
          </p:cNvPr>
          <p:cNvSpPr txBox="1">
            <a:spLocks/>
          </p:cNvSpPr>
          <p:nvPr/>
        </p:nvSpPr>
        <p:spPr>
          <a:xfrm>
            <a:off x="6294122" y="1822450"/>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Selected Components</a:t>
            </a:r>
            <a:endParaRPr lang="en-GB" sz="1000" dirty="0"/>
          </a:p>
          <a:p>
            <a:r>
              <a:rPr lang="en-US" sz="2000" dirty="0"/>
              <a:t>LDO: LF50CDT-TR</a:t>
            </a:r>
          </a:p>
          <a:p>
            <a:r>
              <a:rPr lang="en-US" sz="2000" dirty="0"/>
              <a:t>CAN Transceiver: MCP2561</a:t>
            </a:r>
          </a:p>
          <a:p>
            <a:r>
              <a:rPr lang="en-US" sz="2000" dirty="0"/>
              <a:t>MCU: dsPIC33EV128GM104</a:t>
            </a:r>
          </a:p>
          <a:p>
            <a:r>
              <a:rPr lang="en-US" sz="2000" dirty="0"/>
              <a:t>Schottky: SS8PH10HM3-A/H</a:t>
            </a:r>
          </a:p>
          <a:p>
            <a:r>
              <a:rPr lang="en-US" sz="2000" dirty="0"/>
              <a:t>TVS: SMAJ36CA-HT</a:t>
            </a:r>
          </a:p>
          <a:p>
            <a:r>
              <a:rPr lang="en-US" sz="2000" dirty="0"/>
              <a:t>Connector: TSM-106-01-T-DV</a:t>
            </a:r>
          </a:p>
        </p:txBody>
      </p:sp>
    </p:spTree>
    <p:extLst>
      <p:ext uri="{BB962C8B-B14F-4D97-AF65-F5344CB8AC3E}">
        <p14:creationId xmlns:p14="http://schemas.microsoft.com/office/powerpoint/2010/main" val="1599193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32D9-0F37-A71D-71B4-8115B687ED99}"/>
              </a:ext>
            </a:extLst>
          </p:cNvPr>
          <p:cNvSpPr>
            <a:spLocks noGrp="1"/>
          </p:cNvSpPr>
          <p:nvPr>
            <p:ph type="title"/>
          </p:nvPr>
        </p:nvSpPr>
        <p:spPr/>
        <p:txBody>
          <a:bodyPr>
            <a:normAutofit/>
          </a:bodyPr>
          <a:lstStyle/>
          <a:p>
            <a:r>
              <a:rPr lang="en-GB" dirty="0"/>
              <a:t>Circuit Schematics</a:t>
            </a:r>
          </a:p>
        </p:txBody>
      </p:sp>
      <p:sp>
        <p:nvSpPr>
          <p:cNvPr id="4" name="Date Placeholder 3">
            <a:extLst>
              <a:ext uri="{FF2B5EF4-FFF2-40B4-BE49-F238E27FC236}">
                <a16:creationId xmlns:a16="http://schemas.microsoft.com/office/drawing/2014/main" id="{C1E13939-6C77-21CD-54B1-2A3BD0BA0BA6}"/>
              </a:ext>
            </a:extLst>
          </p:cNvPr>
          <p:cNvSpPr>
            <a:spLocks noGrp="1"/>
          </p:cNvSpPr>
          <p:nvPr>
            <p:ph type="dt" sz="half" idx="10"/>
          </p:nvPr>
        </p:nvSpPr>
        <p:spPr/>
        <p:txBody>
          <a:bodyPr/>
          <a:lstStyle/>
          <a:p>
            <a:r>
              <a:rPr lang="en-US" dirty="0"/>
              <a:t>Spring 202</a:t>
            </a:r>
            <a:r>
              <a:rPr lang="tr-TR" dirty="0"/>
              <a:t>5</a:t>
            </a:r>
            <a:endParaRPr lang="en-GB" dirty="0"/>
          </a:p>
        </p:txBody>
      </p:sp>
      <p:sp>
        <p:nvSpPr>
          <p:cNvPr id="5" name="Slide Number Placeholder 4">
            <a:extLst>
              <a:ext uri="{FF2B5EF4-FFF2-40B4-BE49-F238E27FC236}">
                <a16:creationId xmlns:a16="http://schemas.microsoft.com/office/drawing/2014/main" id="{E9DA09C8-9AB8-C4A4-0BFB-92945FBE89E0}"/>
              </a:ext>
            </a:extLst>
          </p:cNvPr>
          <p:cNvSpPr>
            <a:spLocks noGrp="1"/>
          </p:cNvSpPr>
          <p:nvPr>
            <p:ph type="sldNum" sz="quarter" idx="12"/>
          </p:nvPr>
        </p:nvSpPr>
        <p:spPr/>
        <p:txBody>
          <a:bodyPr/>
          <a:lstStyle/>
          <a:p>
            <a:fld id="{88EDA3F7-D8E9-479B-A390-91E21751E180}" type="slidenum">
              <a:rPr lang="en-GB" smtClean="0"/>
              <a:t>9</a:t>
            </a:fld>
            <a:endParaRPr lang="en-GB" dirty="0"/>
          </a:p>
        </p:txBody>
      </p:sp>
      <p:sp>
        <p:nvSpPr>
          <p:cNvPr id="7" name="Footer Placeholder 6">
            <a:extLst>
              <a:ext uri="{FF2B5EF4-FFF2-40B4-BE49-F238E27FC236}">
                <a16:creationId xmlns:a16="http://schemas.microsoft.com/office/drawing/2014/main" id="{9F6204E0-B2E6-0513-1E79-7C978CBAB879}"/>
              </a:ext>
            </a:extLst>
          </p:cNvPr>
          <p:cNvSpPr>
            <a:spLocks noGrp="1"/>
          </p:cNvSpPr>
          <p:nvPr>
            <p:ph type="ftr" sz="quarter" idx="11"/>
          </p:nvPr>
        </p:nvSpPr>
        <p:spPr/>
        <p:txBody>
          <a:bodyPr/>
          <a:lstStyle/>
          <a:p>
            <a:r>
              <a:rPr lang="en-US" sz="1200" dirty="0">
                <a:effectLst/>
              </a:rPr>
              <a:t>Test Software and Bootloader Development for an ECU</a:t>
            </a:r>
            <a:endParaRPr lang="en-US" dirty="0"/>
          </a:p>
        </p:txBody>
      </p:sp>
      <p:sp>
        <p:nvSpPr>
          <p:cNvPr id="6" name="İçerik Yer Tutucusu 5">
            <a:extLst>
              <a:ext uri="{FF2B5EF4-FFF2-40B4-BE49-F238E27FC236}">
                <a16:creationId xmlns:a16="http://schemas.microsoft.com/office/drawing/2014/main" id="{29E79F3A-F658-BACF-E3FB-C914131447A0}"/>
              </a:ext>
            </a:extLst>
          </p:cNvPr>
          <p:cNvSpPr>
            <a:spLocks noGrp="1"/>
          </p:cNvSpPr>
          <p:nvPr>
            <p:ph idx="1"/>
          </p:nvPr>
        </p:nvSpPr>
        <p:spPr>
          <a:xfrm>
            <a:off x="838200" y="1825625"/>
            <a:ext cx="5059680" cy="4351338"/>
          </a:xfrm>
        </p:spPr>
        <p:txBody>
          <a:bodyPr/>
          <a:lstStyle/>
          <a:p>
            <a:pPr marL="0" indent="0">
              <a:buNone/>
            </a:pPr>
            <a:r>
              <a:rPr lang="en-GB" dirty="0"/>
              <a:t>Root Schematic</a:t>
            </a:r>
          </a:p>
          <a:p>
            <a:pPr marL="0" indent="0">
              <a:buNone/>
            </a:pPr>
            <a:endParaRPr lang="en-US" dirty="0"/>
          </a:p>
        </p:txBody>
      </p:sp>
      <p:pic>
        <p:nvPicPr>
          <p:cNvPr id="3" name="Resim 2">
            <a:extLst>
              <a:ext uri="{FF2B5EF4-FFF2-40B4-BE49-F238E27FC236}">
                <a16:creationId xmlns:a16="http://schemas.microsoft.com/office/drawing/2014/main" id="{461BD82A-5BBC-FEC2-0707-78B93E5F2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136" y="2511403"/>
            <a:ext cx="9253728" cy="3755253"/>
          </a:xfrm>
          <a:prstGeom prst="rect">
            <a:avLst/>
          </a:prstGeom>
        </p:spPr>
      </p:pic>
    </p:spTree>
    <p:extLst>
      <p:ext uri="{BB962C8B-B14F-4D97-AF65-F5344CB8AC3E}">
        <p14:creationId xmlns:p14="http://schemas.microsoft.com/office/powerpoint/2010/main" val="2142387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3011</TotalTime>
  <Words>3306</Words>
  <Application>Microsoft Macintosh PowerPoint</Application>
  <PresentationFormat>Geniş ekran</PresentationFormat>
  <Paragraphs>397</Paragraphs>
  <Slides>46</Slides>
  <Notes>46</Notes>
  <HiddenSlides>0</HiddenSlides>
  <MMClips>1</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46</vt:i4>
      </vt:variant>
    </vt:vector>
  </HeadingPairs>
  <TitlesOfParts>
    <vt:vector size="53" baseType="lpstr">
      <vt:lpstr>Arial</vt:lpstr>
      <vt:lpstr>Calibri</vt:lpstr>
      <vt:lpstr>Calibri Light</vt:lpstr>
      <vt:lpstr>Roboto</vt:lpstr>
      <vt:lpstr>TeXGyreTermesX</vt:lpstr>
      <vt:lpstr>Times New Roman</vt:lpstr>
      <vt:lpstr>Office Theme</vt:lpstr>
      <vt:lpstr>Test Software and Bootloader Development for an ECU </vt:lpstr>
      <vt:lpstr>Introduction</vt:lpstr>
      <vt:lpstr>Introduction</vt:lpstr>
      <vt:lpstr>Introduction</vt:lpstr>
      <vt:lpstr>Methodology</vt:lpstr>
      <vt:lpstr>Methodology</vt:lpstr>
      <vt:lpstr>Hardware Development</vt:lpstr>
      <vt:lpstr>Component Selection</vt:lpstr>
      <vt:lpstr>Circuit Schematics</vt:lpstr>
      <vt:lpstr>Circuit Schematics: LDO</vt:lpstr>
      <vt:lpstr>Circuit Schematics: CAN Transciever</vt:lpstr>
      <vt:lpstr>Circuit Schematics: MCU</vt:lpstr>
      <vt:lpstr>Circuit Schematics: Voltage Protection</vt:lpstr>
      <vt:lpstr>Circuit Schematics: Connector</vt:lpstr>
      <vt:lpstr>Footprint Capture</vt:lpstr>
      <vt:lpstr>PCB Layout Design</vt:lpstr>
      <vt:lpstr>3D PCB Layout</vt:lpstr>
      <vt:lpstr>Manufactured PCB</vt:lpstr>
      <vt:lpstr>Simulink Model</vt:lpstr>
      <vt:lpstr>UART Communication</vt:lpstr>
      <vt:lpstr>UART Communication</vt:lpstr>
      <vt:lpstr>UART Communication</vt:lpstr>
      <vt:lpstr>UART Communication</vt:lpstr>
      <vt:lpstr>UART Communication</vt:lpstr>
      <vt:lpstr>UART Communication</vt:lpstr>
      <vt:lpstr>UART Communication</vt:lpstr>
      <vt:lpstr>UART Communication</vt:lpstr>
      <vt:lpstr>Bootloader Implementation</vt:lpstr>
      <vt:lpstr>Bootloader Implementation</vt:lpstr>
      <vt:lpstr>Bootloader Implementation</vt:lpstr>
      <vt:lpstr>Bootloader Implementation</vt:lpstr>
      <vt:lpstr>Bootloader Implementation</vt:lpstr>
      <vt:lpstr>Bootloader Implementation</vt:lpstr>
      <vt:lpstr>Bootloader Implementation</vt:lpstr>
      <vt:lpstr>Bootloader Implementation</vt:lpstr>
      <vt:lpstr>Bootloader Implementation</vt:lpstr>
      <vt:lpstr>Results and Discussions</vt:lpstr>
      <vt:lpstr>Results and Discussions</vt:lpstr>
      <vt:lpstr>Results and Discussions</vt:lpstr>
      <vt:lpstr>Results and Discussions</vt:lpstr>
      <vt:lpstr>Results and Discussions</vt:lpstr>
      <vt:lpstr>Results and Discussions</vt:lpstr>
      <vt:lpstr>Results and Discussions</vt:lpstr>
      <vt:lpstr>Results and Discussions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OMNI-DIRECTIONAL MOBILE ROBOT</dc:title>
  <dc:creator>Cagatay Edemen</dc:creator>
  <cp:lastModifiedBy>Alp Doyduk</cp:lastModifiedBy>
  <cp:revision>27</cp:revision>
  <dcterms:created xsi:type="dcterms:W3CDTF">2023-05-23T11:29:44Z</dcterms:created>
  <dcterms:modified xsi:type="dcterms:W3CDTF">2025-06-11T19:23:23Z</dcterms:modified>
</cp:coreProperties>
</file>